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3"/>
  </p:notesMasterIdLst>
  <p:sldIdLst>
    <p:sldId id="256" r:id="rId2"/>
    <p:sldId id="257" r:id="rId3"/>
    <p:sldId id="416" r:id="rId4"/>
    <p:sldId id="418" r:id="rId5"/>
    <p:sldId id="338" r:id="rId6"/>
    <p:sldId id="419" r:id="rId7"/>
    <p:sldId id="403" r:id="rId8"/>
    <p:sldId id="404" r:id="rId9"/>
    <p:sldId id="405" r:id="rId10"/>
    <p:sldId id="406" r:id="rId11"/>
    <p:sldId id="407" r:id="rId12"/>
    <p:sldId id="409" r:id="rId13"/>
    <p:sldId id="410" r:id="rId14"/>
    <p:sldId id="411" r:id="rId15"/>
    <p:sldId id="412" r:id="rId16"/>
    <p:sldId id="414" r:id="rId17"/>
    <p:sldId id="415" r:id="rId18"/>
    <p:sldId id="261" r:id="rId19"/>
    <p:sldId id="262" r:id="rId20"/>
    <p:sldId id="264" r:id="rId21"/>
    <p:sldId id="363" r:id="rId22"/>
    <p:sldId id="329" r:id="rId23"/>
    <p:sldId id="330" r:id="rId24"/>
    <p:sldId id="265" r:id="rId25"/>
    <p:sldId id="331" r:id="rId26"/>
    <p:sldId id="332" r:id="rId27"/>
    <p:sldId id="333" r:id="rId28"/>
    <p:sldId id="334" r:id="rId29"/>
    <p:sldId id="335" r:id="rId30"/>
    <p:sldId id="336" r:id="rId31"/>
    <p:sldId id="355" r:id="rId32"/>
    <p:sldId id="337" r:id="rId33"/>
    <p:sldId id="339" r:id="rId34"/>
    <p:sldId id="340" r:id="rId35"/>
    <p:sldId id="352" r:id="rId36"/>
    <p:sldId id="353" r:id="rId37"/>
    <p:sldId id="354" r:id="rId38"/>
    <p:sldId id="341" r:id="rId39"/>
    <p:sldId id="342" r:id="rId40"/>
    <p:sldId id="343" r:id="rId41"/>
    <p:sldId id="344" r:id="rId42"/>
    <p:sldId id="345" r:id="rId43"/>
    <p:sldId id="346" r:id="rId44"/>
    <p:sldId id="357" r:id="rId45"/>
    <p:sldId id="358" r:id="rId46"/>
    <p:sldId id="359" r:id="rId47"/>
    <p:sldId id="360" r:id="rId48"/>
    <p:sldId id="361" r:id="rId49"/>
    <p:sldId id="364" r:id="rId50"/>
    <p:sldId id="365" r:id="rId51"/>
    <p:sldId id="366" r:id="rId52"/>
    <p:sldId id="367" r:id="rId53"/>
    <p:sldId id="370" r:id="rId54"/>
    <p:sldId id="371" r:id="rId55"/>
    <p:sldId id="372" r:id="rId56"/>
    <p:sldId id="373" r:id="rId57"/>
    <p:sldId id="374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2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73126" autoAdjust="0"/>
  </p:normalViewPr>
  <p:slideViewPr>
    <p:cSldViewPr snapToGrid="0">
      <p:cViewPr varScale="1">
        <p:scale>
          <a:sx n="63" d="100"/>
          <a:sy n="63" d="100"/>
        </p:scale>
        <p:origin x="13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1CBE9-5AEC-4561-BC88-AFAC44E4D211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6E3B-7EFF-498A-BD7A-C0FD7BEF0C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06E3B-7EFF-498A-BD7A-C0FD7BEF0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7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21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0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2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4"/>
          <p:cNvGrpSpPr>
            <a:grpSpLocks/>
          </p:cNvGrpSpPr>
          <p:nvPr userDrawn="1"/>
        </p:nvGrpSpPr>
        <p:grpSpPr bwMode="auto">
          <a:xfrm>
            <a:off x="0" y="6126167"/>
            <a:ext cx="9144000" cy="731837"/>
            <a:chOff x="1" y="2947547"/>
            <a:chExt cx="9143999" cy="2827685"/>
          </a:xfrm>
        </p:grpSpPr>
        <p:sp>
          <p:nvSpPr>
            <p:cNvPr id="6" name="任意多边形 5"/>
            <p:cNvSpPr/>
            <p:nvPr/>
          </p:nvSpPr>
          <p:spPr>
            <a:xfrm>
              <a:off x="1" y="2947547"/>
              <a:ext cx="9143999" cy="2300177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03B7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" y="3560928"/>
              <a:ext cx="9143999" cy="2214304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30"/>
          <p:cNvGrpSpPr>
            <a:grpSpLocks/>
          </p:cNvGrpSpPr>
          <p:nvPr userDrawn="1"/>
        </p:nvGrpSpPr>
        <p:grpSpPr bwMode="auto">
          <a:xfrm rot="10800000">
            <a:off x="0" y="0"/>
            <a:ext cx="9144000" cy="1882775"/>
            <a:chOff x="1" y="2994858"/>
            <a:chExt cx="9144001" cy="3162457"/>
          </a:xfrm>
        </p:grpSpPr>
        <p:sp>
          <p:nvSpPr>
            <p:cNvPr id="9" name="任意多边形 8"/>
            <p:cNvSpPr/>
            <p:nvPr/>
          </p:nvSpPr>
          <p:spPr>
            <a:xfrm>
              <a:off x="1" y="3010857"/>
              <a:ext cx="9144001" cy="2154524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03B7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" y="3490825"/>
              <a:ext cx="9144001" cy="268248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2676" y="6511929"/>
            <a:ext cx="211138" cy="214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1F8C7638-160F-4A50-BF1F-00BBC0FA13E6}" type="slidenum">
              <a:rPr lang="zh-CN" altLang="en-US" sz="8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algn="ctr" eaLnBrk="1" hangingPunct="1"/>
              <a:t>‹#›</a:t>
            </a:fld>
            <a:endParaRPr lang="zh-CN" altLang="en-US" sz="8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351714" y="6516688"/>
            <a:ext cx="707886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defRPr/>
            </a:pPr>
            <a:r>
              <a:rPr lang="zh-CN" altLang="en-US" sz="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数字图像处理</a:t>
            </a:r>
          </a:p>
        </p:txBody>
      </p:sp>
      <p:pic>
        <p:nvPicPr>
          <p:cNvPr id="14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5" y="288929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53759" y="6858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361950" y="1685863"/>
            <a:ext cx="8229600" cy="4511741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04619D"/>
              </a:buClr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0" indent="-342891">
              <a:buClr>
                <a:srgbClr val="04619D"/>
              </a:buClr>
              <a:buFont typeface="Wingdings" panose="05000000000000000000" pitchFamily="2" charset="2"/>
              <a:buChar char="l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21" indent="-342891">
              <a:buFont typeface="Wingdings" panose="05000000000000000000" pitchFamily="2" charset="2"/>
              <a:buChar char="l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2" y="-1281"/>
            <a:ext cx="5108575" cy="534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934382" y="-4282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66BD7E-E5F4-4F87-B66C-DDC121CDBB8A}" type="datetime11"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08:42:22</a:t>
            </a:fld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074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4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60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2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1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2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2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179DD-23B8-4E48-BFC2-BEB92548AAE6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3A89-8353-4FC2-A436-9167932B1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9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0.xml"/><Relationship Id="rId7" Type="http://schemas.openxmlformats.org/officeDocument/2006/relationships/image" Target="../media/image4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7.png"/><Relationship Id="rId4" Type="http://schemas.openxmlformats.org/officeDocument/2006/relationships/tags" Target="../tags/tag11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50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40.png"/><Relationship Id="rId17" Type="http://schemas.openxmlformats.org/officeDocument/2006/relationships/image" Target="../media/image54.png"/><Relationship Id="rId2" Type="http://schemas.openxmlformats.org/officeDocument/2006/relationships/tags" Target="../tags/tag13.xml"/><Relationship Id="rId16" Type="http://schemas.openxmlformats.org/officeDocument/2006/relationships/image" Target="../media/image53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49.png"/><Relationship Id="rId5" Type="http://schemas.openxmlformats.org/officeDocument/2006/relationships/tags" Target="../tags/tag16.xml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25.xml"/><Relationship Id="rId7" Type="http://schemas.openxmlformats.org/officeDocument/2006/relationships/image" Target="../media/image6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.xml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72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7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70.png"/><Relationship Id="rId5" Type="http://schemas.openxmlformats.org/officeDocument/2006/relationships/tags" Target="../tags/tag31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30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36.xml"/><Relationship Id="rId7" Type="http://schemas.openxmlformats.org/officeDocument/2006/relationships/image" Target="../media/image7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79.png"/><Relationship Id="rId5" Type="http://schemas.openxmlformats.org/officeDocument/2006/relationships/tags" Target="../tags/tag38.xml"/><Relationship Id="rId10" Type="http://schemas.openxmlformats.org/officeDocument/2006/relationships/image" Target="../media/image78.png"/><Relationship Id="rId4" Type="http://schemas.openxmlformats.org/officeDocument/2006/relationships/tags" Target="../tags/tag37.xml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88.png"/><Relationship Id="rId5" Type="http://schemas.openxmlformats.org/officeDocument/2006/relationships/tags" Target="../tags/tag45.xml"/><Relationship Id="rId10" Type="http://schemas.openxmlformats.org/officeDocument/2006/relationships/image" Target="../media/image87.png"/><Relationship Id="rId4" Type="http://schemas.openxmlformats.org/officeDocument/2006/relationships/tags" Target="../tags/tag44.xml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94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53.xml"/><Relationship Id="rId7" Type="http://schemas.openxmlformats.org/officeDocument/2006/relationships/image" Target="../media/image10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17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65.xml"/><Relationship Id="rId7" Type="http://schemas.openxmlformats.org/officeDocument/2006/relationships/image" Target="../media/image11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15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25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2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wm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33.wmf"/><Relationship Id="rId5" Type="http://schemas.openxmlformats.org/officeDocument/2006/relationships/image" Target="../media/image132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25.png"/><Relationship Id="rId5" Type="http://schemas.openxmlformats.org/officeDocument/2006/relationships/image" Target="../media/image135.wmf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9.xml"/><Relationship Id="rId5" Type="http://schemas.openxmlformats.org/officeDocument/2006/relationships/image" Target="../media/image141.png"/><Relationship Id="rId4" Type="http://schemas.openxmlformats.org/officeDocument/2006/relationships/image" Target="../media/image12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tags" Target="../tags/tag82.xml"/><Relationship Id="rId7" Type="http://schemas.openxmlformats.org/officeDocument/2006/relationships/image" Target="../media/image146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25.png"/><Relationship Id="rId5" Type="http://schemas.openxmlformats.org/officeDocument/2006/relationships/image" Target="../media/image145.png"/><Relationship Id="rId4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tags" Target="../tags/tag85.xml"/><Relationship Id="rId7" Type="http://schemas.openxmlformats.org/officeDocument/2006/relationships/image" Target="../media/image150.wmf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49.wmf"/><Relationship Id="rId5" Type="http://schemas.openxmlformats.org/officeDocument/2006/relationships/image" Target="../media/image123.png"/><Relationship Id="rId10" Type="http://schemas.openxmlformats.org/officeDocument/2006/relationships/image" Target="../media/image14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tags" Target="../tags/tag89.xml"/><Relationship Id="rId7" Type="http://schemas.openxmlformats.org/officeDocument/2006/relationships/image" Target="../media/image157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tags" Target="../tags/tag91.xml"/><Relationship Id="rId16" Type="http://schemas.openxmlformats.org/officeDocument/2006/relationships/image" Target="../media/image168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63.png"/><Relationship Id="rId5" Type="http://schemas.openxmlformats.org/officeDocument/2006/relationships/tags" Target="../tags/tag94.xml"/><Relationship Id="rId15" Type="http://schemas.openxmlformats.org/officeDocument/2006/relationships/image" Target="../media/image167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1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101.xml"/><Relationship Id="rId7" Type="http://schemas.openxmlformats.org/officeDocument/2006/relationships/image" Target="../media/image17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7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2.xml"/><Relationship Id="rId9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tags" Target="../tags/tag105.xml"/><Relationship Id="rId7" Type="http://schemas.openxmlformats.org/officeDocument/2006/relationships/image" Target="../media/image176.png"/><Relationship Id="rId12" Type="http://schemas.openxmlformats.org/officeDocument/2006/relationships/image" Target="../media/image174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80.png"/><Relationship Id="rId5" Type="http://schemas.openxmlformats.org/officeDocument/2006/relationships/tags" Target="../tags/tag107.xml"/><Relationship Id="rId10" Type="http://schemas.openxmlformats.org/officeDocument/2006/relationships/image" Target="../media/image179.png"/><Relationship Id="rId4" Type="http://schemas.openxmlformats.org/officeDocument/2006/relationships/tags" Target="../tags/tag106.xml"/><Relationship Id="rId9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86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185.png"/><Relationship Id="rId2" Type="http://schemas.openxmlformats.org/officeDocument/2006/relationships/tags" Target="../tags/tag109.xml"/><Relationship Id="rId16" Type="http://schemas.openxmlformats.org/officeDocument/2006/relationships/image" Target="../media/image189.wmf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84.png"/><Relationship Id="rId5" Type="http://schemas.openxmlformats.org/officeDocument/2006/relationships/tags" Target="../tags/tag112.xml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tags" Target="../tags/tag111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tags" Target="../tags/tag117.xml"/><Relationship Id="rId7" Type="http://schemas.openxmlformats.org/officeDocument/2006/relationships/image" Target="../media/image19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86.png"/><Relationship Id="rId11" Type="http://schemas.openxmlformats.org/officeDocument/2006/relationships/image" Target="../media/image195.png"/><Relationship Id="rId5" Type="http://schemas.openxmlformats.org/officeDocument/2006/relationships/image" Target="../media/image190.wmf"/><Relationship Id="rId10" Type="http://schemas.openxmlformats.org/officeDocument/2006/relationships/image" Target="../media/image19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9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" b="28764"/>
          <a:stretch>
            <a:fillRect/>
          </a:stretch>
        </p:blipFill>
        <p:spPr bwMode="auto">
          <a:xfrm>
            <a:off x="0" y="-4763"/>
            <a:ext cx="9144000" cy="497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>
          <a:xfrm>
            <a:off x="0" y="2841625"/>
            <a:ext cx="9144000" cy="205263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03B7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0" y="3379788"/>
            <a:ext cx="9144000" cy="3478212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338" y="5997575"/>
            <a:ext cx="4284662" cy="579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3B7D"/>
                </a:solidFill>
              </a:rPr>
              <a:t>Digital Image Processing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 bwMode="auto">
          <a:xfrm>
            <a:off x="503238" y="5272088"/>
            <a:ext cx="5580062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smtClean="0">
                <a:solidFill>
                  <a:srgbClr val="003B7D"/>
                </a:solidFill>
              </a:rPr>
              <a:t>数字图像处理</a:t>
            </a: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5203825"/>
            <a:ext cx="130968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94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令</a:t>
            </a:r>
            <a:r>
              <a:rPr lang="en-US" altLang="zh-CN" dirty="0" smtClean="0"/>
              <a:t>n=1</a:t>
            </a:r>
            <a:r>
              <a:rPr lang="zh-CN" altLang="en-US" dirty="0" smtClean="0"/>
              <a:t>，则傅里叶级数公式：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 smtClean="0"/>
              <a:t>  可变为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40962" name="Picture 2" descr="https://pic3.zhimg.com/80/v2-e50b313a9f843f70ace5a90e509feae6_h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6"/>
          <a:stretch/>
        </p:blipFill>
        <p:spPr bwMode="auto">
          <a:xfrm>
            <a:off x="877621" y="4169391"/>
            <a:ext cx="7713929" cy="251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3394661"/>
            <a:ext cx="2590800" cy="79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4" y="2207210"/>
            <a:ext cx="73818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64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                                       函数的基为：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则</a:t>
            </a:r>
            <a:r>
              <a:rPr lang="en-US" altLang="zh-CN" dirty="0" smtClean="0"/>
              <a:t>f(x)</a:t>
            </a:r>
            <a:r>
              <a:rPr lang="zh-CN" altLang="en-US" dirty="0" smtClean="0"/>
              <a:t>相当于向量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206563"/>
            <a:ext cx="2590800" cy="790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84" y="2392300"/>
            <a:ext cx="156210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712" y="3092326"/>
            <a:ext cx="1019175" cy="742950"/>
          </a:xfrm>
          <a:prstGeom prst="rect">
            <a:avLst/>
          </a:prstGeom>
        </p:spPr>
      </p:pic>
      <p:pic>
        <p:nvPicPr>
          <p:cNvPr id="41986" name="Picture 2" descr="https://pic4.zhimg.com/80/v2-f8879c2cfa78a4a6d6127063d208622f_h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3"/>
          <a:stretch/>
        </p:blipFill>
        <p:spPr bwMode="auto">
          <a:xfrm>
            <a:off x="1806309" y="3882940"/>
            <a:ext cx="5019675" cy="2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758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令</a:t>
            </a:r>
            <a:r>
              <a:rPr lang="en-US" altLang="zh-CN" dirty="0" smtClean="0"/>
              <a:t>n=5</a:t>
            </a:r>
            <a:r>
              <a:rPr lang="zh-CN" altLang="en-US" dirty="0" smtClean="0"/>
              <a:t>，则傅里叶级数公式：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 smtClean="0"/>
              <a:t>  可变为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" y="2207210"/>
            <a:ext cx="7381875" cy="100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3683523"/>
            <a:ext cx="8858250" cy="904875"/>
          </a:xfrm>
          <a:prstGeom prst="rect">
            <a:avLst/>
          </a:prstGeom>
        </p:spPr>
      </p:pic>
      <p:pic>
        <p:nvPicPr>
          <p:cNvPr id="43010" name="Picture 2" descr="https://pic4.zhimg.com/80/v2-2ffe16aeebd4535debb0cf814a1b903b_h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6"/>
          <a:stretch/>
        </p:blipFill>
        <p:spPr bwMode="auto">
          <a:xfrm>
            <a:off x="1152259" y="4588398"/>
            <a:ext cx="6858000" cy="22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845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zh-CN" altLang="en-US" dirty="0" smtClean="0"/>
              <a:t>的基为：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对应的向量为：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如何画出</a:t>
            </a:r>
            <a:r>
              <a:rPr lang="en-US" altLang="zh-CN" dirty="0" smtClean="0"/>
              <a:t>6</a:t>
            </a:r>
            <a:r>
              <a:rPr lang="zh-CN" altLang="en-US" dirty="0" smtClean="0"/>
              <a:t>维向量呢？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028763"/>
            <a:ext cx="8858250" cy="904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71" y="3152651"/>
            <a:ext cx="5743575" cy="59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187" y="3800289"/>
            <a:ext cx="2486025" cy="819150"/>
          </a:xfrm>
          <a:prstGeom prst="rect">
            <a:avLst/>
          </a:prstGeom>
        </p:spPr>
      </p:pic>
      <p:pic>
        <p:nvPicPr>
          <p:cNvPr id="44034" name="Picture 2" descr="https://pic2.zhimg.com/80/v2-bcc2e6c0e1413752ebe4685f7e4dcd6d_h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1" b="13316"/>
          <a:stretch/>
        </p:blipFill>
        <p:spPr bwMode="auto">
          <a:xfrm>
            <a:off x="3857656" y="4660586"/>
            <a:ext cx="3261762" cy="21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593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函数的时域与频域图像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45058" name="Picture 2" descr="https://pic4.zhimg.com/80/v2-00e5236fad513bee7b119f48710054e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222628"/>
            <a:ext cx="68580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028763"/>
            <a:ext cx="88582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930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不管时域、频域反映的都是同一个曲线，只是一个用函数的观点，一个是用向量的观点：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46082" name="Picture 2" descr="https://pic3.zhimg.com/v2-6ef35ecbcbec305aa905d4402a12d98a_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952757"/>
            <a:ext cx="6446714" cy="324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44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非周期函数？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傅里叶级数公式：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考虑到欧拉公式：</a:t>
            </a:r>
            <a:endParaRPr lang="en-US" altLang="zh-CN" dirty="0" smtClean="0"/>
          </a:p>
          <a:p>
            <a:r>
              <a:rPr lang="zh-CN" altLang="en-US" dirty="0" smtClean="0"/>
              <a:t>修改版本：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 </a:t>
            </a:r>
            <a:r>
              <a:rPr lang="zh-CN" altLang="en-US" dirty="0" smtClean="0"/>
              <a:t>，其中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解读：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5" name="内容占位符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2" y="5778042"/>
            <a:ext cx="4238625" cy="105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21" y="2015685"/>
            <a:ext cx="7381875" cy="100965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22794" r="19561" b="65720"/>
          <a:stretch/>
        </p:blipFill>
        <p:spPr>
          <a:xfrm>
            <a:off x="700088" y="4251765"/>
            <a:ext cx="3124201" cy="9240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2976" t="59277" r="8055"/>
          <a:stretch/>
        </p:blipFill>
        <p:spPr>
          <a:xfrm>
            <a:off x="4813301" y="4078100"/>
            <a:ext cx="4279900" cy="1097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68" y="3326449"/>
            <a:ext cx="2529840" cy="2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46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非周期函数 </a:t>
            </a:r>
            <a:r>
              <a:rPr lang="en-US" altLang="zh-CN" dirty="0" smtClean="0"/>
              <a:t>= T-&gt;</a:t>
            </a:r>
            <a:r>
              <a:rPr lang="en-US" altLang="zh-CN" dirty="0" err="1" smtClean="0"/>
              <a:t>inf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当周期</a:t>
            </a:r>
            <a:r>
              <a:rPr lang="en-US" altLang="zh-CN" dirty="0" smtClean="0"/>
              <a:t>T</a:t>
            </a:r>
            <a:r>
              <a:rPr lang="zh-CN" altLang="en-US" dirty="0" smtClean="0"/>
              <a:t>趋向无穷大时：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其中：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傅里叶变换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287496"/>
            <a:ext cx="7324725" cy="139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583112"/>
            <a:ext cx="9086850" cy="1400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1300" y="4775200"/>
            <a:ext cx="38227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614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一维</a:t>
            </a:r>
            <a:r>
              <a:rPr lang="en-US" altLang="zh-CN" dirty="0"/>
              <a:t>FT</a:t>
            </a:r>
            <a:r>
              <a:rPr lang="zh-CN" altLang="en-US" dirty="0"/>
              <a:t>及其反</a:t>
            </a:r>
            <a:r>
              <a:rPr lang="zh-CN" altLang="en-US" dirty="0" smtClean="0"/>
              <a:t>变换</a:t>
            </a:r>
            <a:endParaRPr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mtClean="0"/>
              <a:t>连续函数</a:t>
            </a:r>
            <a:r>
              <a:rPr lang="en-US" altLang="zh-CN" smtClean="0"/>
              <a:t>f(x)</a:t>
            </a:r>
            <a:r>
              <a:rPr lang="zh-CN" altLang="en-US" smtClean="0"/>
              <a:t>的傅立叶变换</a:t>
            </a:r>
            <a:r>
              <a:rPr lang="en-US" altLang="zh-CN" smtClean="0"/>
              <a:t>F(u):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傅立叶变换</a:t>
            </a:r>
            <a:r>
              <a:rPr lang="en-US" altLang="zh-CN" smtClean="0"/>
              <a:t>F(u)</a:t>
            </a:r>
            <a:r>
              <a:rPr lang="zh-CN" altLang="en-US" smtClean="0"/>
              <a:t>的反变换</a:t>
            </a:r>
            <a:r>
              <a:rPr lang="en-US" altLang="zh-CN" smtClean="0"/>
              <a:t>: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90" y="2401379"/>
            <a:ext cx="3804653" cy="7498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9" y="4503233"/>
            <a:ext cx="3859139" cy="8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155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/>
              <a:t>一维</a:t>
            </a:r>
            <a:r>
              <a:rPr lang="en-US" altLang="zh-CN" dirty="0"/>
              <a:t>DFT</a:t>
            </a:r>
            <a:r>
              <a:rPr dirty="0" smtClean="0"/>
              <a:t>及其反变换</a:t>
            </a:r>
            <a:endParaRPr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mtClean="0"/>
              <a:t>离散函数</a:t>
            </a:r>
            <a:r>
              <a:rPr lang="en-US" altLang="zh-CN" smtClean="0"/>
              <a:t>f(x)(</a:t>
            </a:r>
            <a:r>
              <a:rPr lang="zh-CN" altLang="en-US" smtClean="0"/>
              <a:t>其中</a:t>
            </a:r>
            <a:r>
              <a:rPr lang="en-US" altLang="zh-CN" smtClean="0"/>
              <a:t>x</a:t>
            </a:r>
            <a:r>
              <a:rPr lang="zh-CN" altLang="en-US" smtClean="0"/>
              <a:t>，</a:t>
            </a:r>
            <a:r>
              <a:rPr lang="en-US" altLang="zh-CN" smtClean="0"/>
              <a:t>u=0,1,2,…,N-1)</a:t>
            </a:r>
            <a:r>
              <a:rPr lang="zh-CN" altLang="en-US" smtClean="0"/>
              <a:t>的傅立叶变换</a:t>
            </a:r>
            <a:r>
              <a:rPr lang="en-US" altLang="zh-CN" smtClean="0"/>
              <a:t>: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F(u)</a:t>
            </a:r>
            <a:r>
              <a:rPr lang="zh-CN" altLang="en-US" smtClean="0"/>
              <a:t>的反变换的反变换</a:t>
            </a:r>
            <a:r>
              <a:rPr lang="en-US" altLang="zh-CN" smtClean="0"/>
              <a:t>: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86" y="2544225"/>
            <a:ext cx="4130572" cy="1046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86" y="4932945"/>
            <a:ext cx="4038272" cy="9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97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4025" y="685800"/>
            <a:ext cx="8229600" cy="533400"/>
          </a:xfrm>
        </p:spPr>
        <p:txBody>
          <a:bodyPr/>
          <a:lstStyle/>
          <a:p>
            <a:pPr>
              <a:defRPr/>
            </a:pPr>
            <a:r>
              <a:rPr sz="2400" dirty="0"/>
              <a:t>本章重点</a:t>
            </a:r>
            <a:endParaRPr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85925"/>
            <a:ext cx="8229600" cy="451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图像的傅里叶变换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频率域平滑滤波器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频率域锐化滤波器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 smtClean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0" y="-1588"/>
            <a:ext cx="5108575" cy="534988"/>
          </a:xfrm>
        </p:spPr>
        <p:txBody>
          <a:bodyPr/>
          <a:lstStyle/>
          <a:p>
            <a:pPr>
              <a:defRPr/>
            </a:pPr>
            <a:r>
              <a:rPr dirty="0" smtClean="0"/>
              <a:t>第</a:t>
            </a:r>
            <a:r>
              <a:rPr lang="zh-CN" altLang="en-US" dirty="0" smtClean="0"/>
              <a:t>四</a:t>
            </a:r>
            <a:r>
              <a:rPr dirty="0" smtClean="0"/>
              <a:t>章  数字</a:t>
            </a:r>
            <a:r>
              <a:rPr lang="zh-CN" altLang="en-US" dirty="0" smtClean="0"/>
              <a:t>图像增强</a:t>
            </a:r>
            <a:endParaRPr dirty="0"/>
          </a:p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8380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dirty="0"/>
              <a:t>傅里叶变换的作用</a:t>
            </a:r>
            <a:br>
              <a:rPr dirty="0"/>
            </a:b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傅里叶变换将信号分成不同频率成份</a:t>
            </a:r>
            <a:r>
              <a:rPr lang="zh-CN" altLang="en-US" dirty="0"/>
              <a:t>。类似光学中的分色棱镜把</a:t>
            </a:r>
            <a:r>
              <a:rPr lang="zh-CN" altLang="en-US" dirty="0" smtClean="0"/>
              <a:t>白光</a:t>
            </a:r>
            <a:endParaRPr lang="en-US" altLang="zh-CN" dirty="0" smtClean="0"/>
          </a:p>
          <a:p>
            <a:pPr marL="0" indent="0"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按</a:t>
            </a:r>
            <a:r>
              <a:rPr lang="zh-CN" altLang="en-US" dirty="0"/>
              <a:t>波长</a:t>
            </a:r>
            <a:r>
              <a:rPr lang="en-US" altLang="zh-CN" dirty="0"/>
              <a:t>(</a:t>
            </a:r>
            <a:r>
              <a:rPr lang="zh-CN" altLang="en-US" dirty="0"/>
              <a:t>频率</a:t>
            </a:r>
            <a:r>
              <a:rPr lang="en-US" altLang="zh-CN" dirty="0"/>
              <a:t>)</a:t>
            </a:r>
            <a:r>
              <a:rPr lang="zh-CN" altLang="en-US" dirty="0"/>
              <a:t>分成不同颜色，称数学棱镜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信号变化的快慢与频率域的频率有关。噪声、边缘、跳跃部分代表</a:t>
            </a:r>
            <a:r>
              <a:rPr lang="zh-CN" altLang="en-US" dirty="0" smtClean="0"/>
              <a:t>图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 smtClean="0"/>
              <a:t>    像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高频</a:t>
            </a:r>
            <a:r>
              <a:rPr lang="zh-CN" altLang="en-US" dirty="0"/>
              <a:t>分量；背景区域和慢变部分代表图像的</a:t>
            </a:r>
            <a:r>
              <a:rPr lang="zh-CN" altLang="en-US" dirty="0" smtClean="0">
                <a:solidFill>
                  <a:srgbClr val="FF0000"/>
                </a:solidFill>
              </a:rPr>
              <a:t>低频</a:t>
            </a:r>
            <a:r>
              <a:rPr lang="zh-CN" altLang="en-US" dirty="0" smtClean="0"/>
              <a:t>分量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有时在极坐标下表示 </a:t>
            </a:r>
            <a:r>
              <a:rPr lang="en-US" altLang="zh-CN" dirty="0" smtClean="0"/>
              <a:t>F(u) </a:t>
            </a:r>
            <a:r>
              <a:rPr lang="zh-CN" altLang="en-US" dirty="0" smtClean="0"/>
              <a:t>很方便：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频率谱：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相位谱：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功率谱：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3670146"/>
            <a:ext cx="4251960" cy="301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4478309"/>
            <a:ext cx="2787396" cy="30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5" y="4913505"/>
            <a:ext cx="2362200" cy="6080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5" y="5715448"/>
            <a:ext cx="3518916" cy="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00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</a:t>
            </a:r>
            <a:r>
              <a:rPr lang="en-US" altLang="zh-CN" dirty="0" smtClean="0"/>
              <a:t>FT</a:t>
            </a:r>
            <a:r>
              <a:rPr lang="zh-CN" altLang="en-US" dirty="0" smtClean="0"/>
              <a:t>变换实例</a:t>
            </a:r>
            <a:r>
              <a:rPr lang="en-US" altLang="zh-CN" dirty="0" smtClean="0"/>
              <a:t>--</a:t>
            </a:r>
            <a:r>
              <a:rPr lang="zh-CN" altLang="en-US" dirty="0" smtClean="0"/>
              <a:t>高斯函数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高斯函数的定义为：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根据傅立叶变换的定义可得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7" y="2199267"/>
            <a:ext cx="2521881" cy="5874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47" y="2121969"/>
            <a:ext cx="3765596" cy="6974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8" y="3248225"/>
            <a:ext cx="3974538" cy="7832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24" y="4248023"/>
            <a:ext cx="2992628" cy="7010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23" y="5157864"/>
            <a:ext cx="2992629" cy="729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44" y="5945346"/>
            <a:ext cx="4835477" cy="74967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138750" y="3639869"/>
            <a:ext cx="24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</a:t>
            </a:r>
            <a:r>
              <a:rPr lang="zh-CN" altLang="en-US" dirty="0" smtClean="0">
                <a:solidFill>
                  <a:srgbClr val="FF0000"/>
                </a:solidFill>
              </a:rPr>
              <a:t>与</a:t>
            </a:r>
            <a:r>
              <a:rPr lang="zh-CN" altLang="en-US" dirty="0" smtClean="0"/>
              <a:t>               </a:t>
            </a:r>
            <a:r>
              <a:rPr lang="zh-CN" altLang="en-US" dirty="0" smtClean="0">
                <a:solidFill>
                  <a:srgbClr val="FF0000"/>
                </a:solidFill>
              </a:rPr>
              <a:t>为傅里叶变换函数对。即，高斯函数的傅里叶变换依然是高斯函数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8" y="3647304"/>
            <a:ext cx="579120" cy="2682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92" y="3639869"/>
            <a:ext cx="583692" cy="2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876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一维</a:t>
            </a:r>
            <a:r>
              <a:rPr lang="en-US" altLang="zh-CN" dirty="0" smtClean="0"/>
              <a:t>DFT</a:t>
            </a:r>
            <a:r>
              <a:rPr lang="zh-CN" altLang="en-US" dirty="0" smtClean="0"/>
              <a:t>实例</a:t>
            </a:r>
            <a:endParaRPr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mtClean="0"/>
              <a:t>例 设一函数如图（</a:t>
            </a:r>
            <a:r>
              <a:rPr lang="en-US" altLang="zh-CN" smtClean="0"/>
              <a:t>a</a:t>
            </a:r>
            <a:r>
              <a:rPr lang="zh-CN" altLang="en-US" smtClean="0"/>
              <a:t>）所示，如果将此函数在自变量</a:t>
            </a:r>
          </a:p>
          <a:p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8" y="2990853"/>
            <a:ext cx="34655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4" y="2990851"/>
            <a:ext cx="337661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4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97937"/>
              </p:ext>
            </p:extLst>
          </p:nvPr>
        </p:nvGraphicFramePr>
        <p:xfrm>
          <a:off x="246063" y="2049465"/>
          <a:ext cx="59451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0" name="公式" r:id="rId5" imgW="2666880" imgH="228600" progId="Equation.3">
                  <p:embed/>
                </p:oleObj>
              </mc:Choice>
              <mc:Fallback>
                <p:oleObj name="公式" r:id="rId5" imgW="266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2049465"/>
                        <a:ext cx="59451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016001" y="2590800"/>
            <a:ext cx="7469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并重新定义为图（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）离散函数，求其傅里叶变换。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6307138" y="2117725"/>
            <a:ext cx="944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取样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1241429" y="5781676"/>
            <a:ext cx="2384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dirty="0"/>
              <a:t>（</a:t>
            </a:r>
            <a:r>
              <a:rPr lang="en-US" altLang="zh-CN" sz="1800" dirty="0"/>
              <a:t>a</a:t>
            </a:r>
            <a:r>
              <a:rPr lang="zh-CN" altLang="en-US" sz="1800" dirty="0"/>
              <a:t>）</a:t>
            </a:r>
          </a:p>
        </p:txBody>
      </p:sp>
      <p:sp>
        <p:nvSpPr>
          <p:cNvPr id="17419" name="Text Box 12"/>
          <p:cNvSpPr txBox="1">
            <a:spLocks noChangeArrowheads="1"/>
          </p:cNvSpPr>
          <p:nvPr/>
        </p:nvSpPr>
        <p:spPr bwMode="auto">
          <a:xfrm>
            <a:off x="5694366" y="5770563"/>
            <a:ext cx="2384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/>
              <a:t>（</a:t>
            </a:r>
            <a:r>
              <a:rPr lang="en-US" altLang="zh-CN" sz="1800"/>
              <a:t>b</a:t>
            </a:r>
            <a:r>
              <a:rPr lang="zh-CN" altLang="en-US" sz="180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922548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一维</a:t>
            </a:r>
            <a:r>
              <a:rPr lang="en-US" altLang="zh-CN" dirty="0"/>
              <a:t>DFT</a:t>
            </a:r>
            <a:r>
              <a:rPr lang="zh-CN" altLang="en-US" dirty="0"/>
              <a:t>实例</a:t>
            </a:r>
            <a:endParaRPr dirty="0"/>
          </a:p>
        </p:txBody>
      </p:sp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2" y="1993903"/>
            <a:ext cx="751522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4" y="3389314"/>
            <a:ext cx="85502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0" y="4289426"/>
            <a:ext cx="8235951" cy="7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" y="5099051"/>
            <a:ext cx="857726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0" y="674675"/>
            <a:ext cx="4130572" cy="10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06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smtClean="0"/>
              <a:t>二维</a:t>
            </a:r>
            <a:r>
              <a:rPr lang="zh-CN" altLang="en-US" dirty="0"/>
              <a:t>离散</a:t>
            </a:r>
            <a:r>
              <a:rPr dirty="0" smtClean="0"/>
              <a:t>傅里叶变换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DFT</a:t>
            </a:r>
            <a:r>
              <a:rPr lang="zh-CN" altLang="en-US" dirty="0" smtClean="0"/>
              <a:t>）</a:t>
            </a:r>
            <a:endParaRPr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dirty="0" smtClean="0"/>
              <a:t>一个图像尺寸为</a:t>
            </a:r>
            <a:r>
              <a:rPr lang="en-US" altLang="zh-CN" dirty="0" smtClean="0"/>
              <a:t>M×N</a:t>
            </a:r>
            <a:r>
              <a:rPr lang="zh-CN" altLang="en-US" dirty="0" smtClean="0"/>
              <a:t>的函数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的离散傅立叶变换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的反变换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62" y="2437190"/>
            <a:ext cx="4760976" cy="771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83" y="4745613"/>
            <a:ext cx="5205984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009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维离散傅里叶变换（</a:t>
            </a:r>
            <a:r>
              <a:rPr lang="en-US" altLang="zh-CN" dirty="0" smtClean="0"/>
              <a:t>DFT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也可以写成极坐标的形式：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频率谱：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相位谱：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功率谱：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图像的傅里叶变换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43" y="2446085"/>
            <a:ext cx="5398008" cy="3017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77" y="3319751"/>
            <a:ext cx="3518916" cy="30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5" y="4015507"/>
            <a:ext cx="2851404" cy="6080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5" y="4938220"/>
            <a:ext cx="4494276" cy="2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45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二维傅里叶变换的性质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平移性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78" y="1878112"/>
            <a:ext cx="6105144" cy="455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78" y="2628322"/>
            <a:ext cx="6385560" cy="4556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3" y="3877222"/>
            <a:ext cx="4101084" cy="2529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3" y="4244281"/>
            <a:ext cx="7304532" cy="5135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3" y="5030919"/>
            <a:ext cx="6310884" cy="51358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93" y="5602614"/>
            <a:ext cx="5332476" cy="5135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93" y="6412904"/>
            <a:ext cx="2124456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94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二维傅里叶变换的性质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根据平移性：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这说明，                         的傅里叶变换的原点被设在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3" y="2625663"/>
            <a:ext cx="6699504" cy="758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97" y="3748154"/>
            <a:ext cx="5676900" cy="6080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09" y="4582357"/>
            <a:ext cx="4898136" cy="6080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65" y="5326549"/>
            <a:ext cx="1618488" cy="2773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5337032"/>
            <a:ext cx="20193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83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二维傅里叶变换的性质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483" y="1806966"/>
            <a:ext cx="2862677" cy="2834884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图像的傅里叶变换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4" y="1806966"/>
            <a:ext cx="2765402" cy="28348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27" y="1806966"/>
            <a:ext cx="2820988" cy="2793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800" y="5600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98123" y="5600700"/>
            <a:ext cx="12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30550" y="5600700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)(-1)^(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x+y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9264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二维傅里叶变换的性质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分配性：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傅里叶反变换适用相同的逆变换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456338"/>
            <a:ext cx="6324600" cy="313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89" y="3347651"/>
            <a:ext cx="3265706" cy="3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96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傅里叶变换简介</a:t>
            </a:r>
            <a:endParaRPr dirty="0"/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 bwMode="auto">
          <a:xfrm>
            <a:off x="361950" y="1647763"/>
            <a:ext cx="8229600" cy="45117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dirty="0" smtClean="0"/>
              <a:t>时域分析只能反映信号的幅值随时间的变化情况，除单频率分量的简  谐波外，很难明确揭示信号的频率组成和各频率分量大小。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</a:t>
            </a:r>
            <a:r>
              <a:rPr lang="en-US" altLang="zh-CN" dirty="0" smtClean="0"/>
              <a:t>. </a:t>
            </a:r>
            <a:r>
              <a:rPr lang="zh-CN" altLang="en-US" dirty="0" smtClean="0"/>
              <a:t>图像的傅里叶变换</a:t>
            </a:r>
            <a:endParaRPr dirty="0"/>
          </a:p>
        </p:txBody>
      </p:sp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9" y="2749460"/>
            <a:ext cx="3806702" cy="178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2216117" y="4961052"/>
            <a:ext cx="4521266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图例：受噪声干扰的多频率成分信号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702672"/>
            <a:ext cx="3981450" cy="18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737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二维傅里叶变换的性质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周期性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37" y="2070959"/>
            <a:ext cx="6329172" cy="2529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01" y="2664114"/>
            <a:ext cx="6143244" cy="252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01" y="3100833"/>
            <a:ext cx="6411468" cy="771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4056511"/>
            <a:ext cx="5247132" cy="7711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4981234"/>
            <a:ext cx="5186172" cy="7711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5969323"/>
            <a:ext cx="5797296" cy="7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132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二维傅里叶变换的性质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85863"/>
            <a:ext cx="78676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1712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二维傅里叶变换的性质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对称性</a:t>
            </a:r>
            <a:endParaRPr lang="en-US" altLang="zh-CN" dirty="0" smtClean="0"/>
          </a:p>
          <a:p>
            <a:r>
              <a:rPr lang="zh-CN" altLang="en-US" dirty="0" smtClean="0"/>
              <a:t>如果 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 </a:t>
            </a:r>
            <a:r>
              <a:rPr lang="zh-CN" altLang="en-US" dirty="0" smtClean="0"/>
              <a:t>是实函数，它的傅里叶变换必然为</a:t>
            </a:r>
            <a:r>
              <a:rPr lang="zh-CN" altLang="en-US" dirty="0"/>
              <a:t>共轭</a:t>
            </a:r>
            <a:r>
              <a:rPr lang="zh-CN" altLang="en-US" dirty="0" smtClean="0"/>
              <a:t>对称的：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89300"/>
            <a:ext cx="2378964" cy="256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34" y="4011995"/>
            <a:ext cx="2520696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40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傅里叶变换与图像中的强度对应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傅里叶变换的结果与图像中的强度变化模式具有一定的联系。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变化最慢的频率成份 </a:t>
            </a:r>
            <a:r>
              <a:rPr lang="en-US" altLang="zh-CN" dirty="0" smtClean="0"/>
              <a:t>(u=v=0) </a:t>
            </a:r>
            <a:r>
              <a:rPr lang="zh-CN" altLang="en-US" dirty="0" smtClean="0"/>
              <a:t>对应一幅图像的平均灰度：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低频对应着图像的总体灰度级的显示，高频对应图像中变化快的分量（图像的细节）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频率域</a:t>
            </a:r>
            <a:r>
              <a:rPr lang="zh-CN" altLang="en-US" dirty="0"/>
              <a:t>滤波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62" y="2483578"/>
            <a:ext cx="4760976" cy="771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8" y="4216525"/>
            <a:ext cx="3400044" cy="7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167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傅里叶变换与图像中的强度对应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685863"/>
            <a:ext cx="3575736" cy="451174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图为一幅集成电路的扫描电子显微镜</a:t>
            </a:r>
            <a:r>
              <a:rPr lang="en-US" altLang="zh-CN" dirty="0"/>
              <a:t>(SEM)</a:t>
            </a:r>
            <a:r>
              <a:rPr lang="zh-CN" altLang="en-US" dirty="0"/>
              <a:t>图像，放大将近</a:t>
            </a:r>
            <a:r>
              <a:rPr lang="en-US" altLang="zh-CN" dirty="0"/>
              <a:t>2500</a:t>
            </a:r>
            <a:r>
              <a:rPr lang="zh-CN" altLang="en-US" dirty="0"/>
              <a:t>倍。注意图中</a:t>
            </a:r>
            <a:r>
              <a:rPr lang="en-US" altLang="zh-CN" dirty="0">
                <a:solidFill>
                  <a:srgbClr val="FF0000"/>
                </a:solidFill>
              </a:rPr>
              <a:t>±45°</a:t>
            </a:r>
            <a:r>
              <a:rPr lang="zh-CN" altLang="en-US" dirty="0">
                <a:solidFill>
                  <a:srgbClr val="FF0000"/>
                </a:solidFill>
              </a:rPr>
              <a:t>的强边缘</a:t>
            </a:r>
            <a:r>
              <a:rPr lang="zh-CN" altLang="en-US" dirty="0"/>
              <a:t>，和两个因热感应不足而产生的</a:t>
            </a:r>
            <a:r>
              <a:rPr lang="zh-CN" altLang="en-US" dirty="0">
                <a:solidFill>
                  <a:srgbClr val="FF0000"/>
                </a:solidFill>
              </a:rPr>
              <a:t>白色氧化突起</a:t>
            </a:r>
          </a:p>
          <a:p>
            <a:pPr>
              <a:lnSpc>
                <a:spcPct val="140000"/>
              </a:lnSpc>
            </a:pPr>
            <a:endParaRPr lang="en-US" altLang="zh-CN" dirty="0" smtClean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 smtClean="0"/>
              <a:t>图</a:t>
            </a:r>
            <a:r>
              <a:rPr lang="zh-CN" altLang="en-US" dirty="0"/>
              <a:t>是上图的傅里叶频谱，</a:t>
            </a:r>
            <a:r>
              <a:rPr lang="zh-CN" altLang="en-US" dirty="0" smtClean="0">
                <a:solidFill>
                  <a:srgbClr val="FF0000"/>
                </a:solidFill>
              </a:rPr>
              <a:t>沿着</a:t>
            </a:r>
            <a:r>
              <a:rPr lang="en-US" altLang="zh-CN" dirty="0">
                <a:solidFill>
                  <a:srgbClr val="FF0000"/>
                </a:solidFill>
              </a:rPr>
              <a:t>±45°</a:t>
            </a:r>
            <a:r>
              <a:rPr lang="zh-CN" altLang="en-US" dirty="0">
                <a:solidFill>
                  <a:srgbClr val="FF0000"/>
                </a:solidFill>
              </a:rPr>
              <a:t>方向对应上图</a:t>
            </a:r>
            <a:r>
              <a:rPr lang="zh-CN" altLang="en-US" dirty="0" smtClean="0">
                <a:solidFill>
                  <a:srgbClr val="FF0000"/>
                </a:solidFill>
              </a:rPr>
              <a:t>边缘突起</a:t>
            </a:r>
            <a:r>
              <a:rPr lang="zh-CN" altLang="en-US" dirty="0">
                <a:solidFill>
                  <a:srgbClr val="FF0000"/>
                </a:solidFill>
              </a:rPr>
              <a:t>部分</a:t>
            </a:r>
            <a:r>
              <a:rPr lang="zh-CN" altLang="en-US" dirty="0"/>
              <a:t>。沿</a:t>
            </a:r>
            <a:r>
              <a:rPr lang="zh-CN" altLang="en-US" dirty="0" smtClean="0"/>
              <a:t>垂轴</a:t>
            </a:r>
            <a:r>
              <a:rPr lang="zh-CN" altLang="en-US" dirty="0"/>
              <a:t>偏左</a:t>
            </a:r>
            <a:r>
              <a:rPr lang="zh-CN" altLang="en-US" dirty="0" smtClean="0"/>
              <a:t>部分</a:t>
            </a:r>
            <a:r>
              <a:rPr lang="zh-CN" altLang="en-US" dirty="0"/>
              <a:t>有垂直分量，由氧化</a:t>
            </a:r>
            <a:r>
              <a:rPr lang="zh-CN" altLang="en-US" dirty="0" smtClean="0"/>
              <a:t>突起的</a:t>
            </a:r>
            <a:r>
              <a:rPr lang="zh-CN" altLang="en-US" dirty="0"/>
              <a:t>上下黑白边沿形成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0" b="50964"/>
          <a:stretch>
            <a:fillRect/>
          </a:stretch>
        </p:blipFill>
        <p:spPr bwMode="auto">
          <a:xfrm>
            <a:off x="4859338" y="184924"/>
            <a:ext cx="4427538" cy="32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2" r="39481"/>
          <a:stretch>
            <a:fillRect/>
          </a:stretch>
        </p:blipFill>
        <p:spPr bwMode="auto">
          <a:xfrm>
            <a:off x="4859338" y="3349625"/>
            <a:ext cx="43561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155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傅里叶变换与图像中的强度对应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685863"/>
            <a:ext cx="8782050" cy="4511741"/>
          </a:xfrm>
        </p:spPr>
        <p:txBody>
          <a:bodyPr/>
          <a:lstStyle/>
          <a:p>
            <a:r>
              <a:rPr lang="zh-CN" altLang="en-US" dirty="0" smtClean="0"/>
              <a:t>从幅度谱中我们可以看出</a:t>
            </a:r>
            <a:r>
              <a:rPr lang="zh-CN" altLang="en-US" dirty="0" smtClean="0">
                <a:solidFill>
                  <a:srgbClr val="FF0000"/>
                </a:solidFill>
              </a:rPr>
              <a:t>明亮线和原始图像中对应的轮廓线是垂直的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如果原始图像中有</a:t>
            </a:r>
            <a:r>
              <a:rPr lang="zh-CN" altLang="en-US" dirty="0" smtClean="0">
                <a:solidFill>
                  <a:srgbClr val="FF0000"/>
                </a:solidFill>
              </a:rPr>
              <a:t>圆形</a:t>
            </a:r>
            <a:r>
              <a:rPr lang="zh-CN" altLang="en-US" dirty="0" smtClean="0"/>
              <a:t>区域，那么</a:t>
            </a:r>
            <a:r>
              <a:rPr lang="zh-CN" altLang="en-US" dirty="0" smtClean="0">
                <a:solidFill>
                  <a:srgbClr val="FF0000"/>
                </a:solidFill>
              </a:rPr>
              <a:t>幅度谱中也呈现圆形分布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6" name="图片 1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91" y="2936909"/>
            <a:ext cx="4558591" cy="341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 descr="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36909"/>
            <a:ext cx="4648200" cy="346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8580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傅里叶变换与图像中的强度对应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49" y="1685863"/>
            <a:ext cx="8321409" cy="4511741"/>
          </a:xfrm>
        </p:spPr>
        <p:txBody>
          <a:bodyPr/>
          <a:lstStyle/>
          <a:p>
            <a:r>
              <a:rPr lang="zh-CN" altLang="en-US" dirty="0" smtClean="0"/>
              <a:t>从幅度谱中我们可以看出明亮线反映出原始图像的</a:t>
            </a:r>
            <a:r>
              <a:rPr lang="zh-CN" altLang="en-US" dirty="0" smtClean="0">
                <a:solidFill>
                  <a:srgbClr val="FF0000"/>
                </a:solidFill>
              </a:rPr>
              <a:t>灰度级变化</a:t>
            </a:r>
            <a:r>
              <a:rPr lang="zh-CN" altLang="en-US" dirty="0" smtClean="0"/>
              <a:t>，这正是</a:t>
            </a:r>
            <a:r>
              <a:rPr lang="zh-CN" altLang="en-US" dirty="0" smtClean="0">
                <a:solidFill>
                  <a:srgbClr val="FF0000"/>
                </a:solidFill>
              </a:rPr>
              <a:t>图像的轮廓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07" y="2558276"/>
            <a:ext cx="3823494" cy="416066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2" y="2583812"/>
            <a:ext cx="4281393" cy="41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6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傅里叶变换与图像中的强度对应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1" y="1685863"/>
            <a:ext cx="4218288" cy="4511741"/>
          </a:xfrm>
        </p:spPr>
        <p:txBody>
          <a:bodyPr/>
          <a:lstStyle/>
          <a:p>
            <a:r>
              <a:rPr lang="zh-CN" altLang="en-US" dirty="0" smtClean="0"/>
              <a:t>频谱图像中</a:t>
            </a:r>
            <a:r>
              <a:rPr lang="zh-CN" altLang="en-US" dirty="0" smtClean="0">
                <a:solidFill>
                  <a:srgbClr val="FF0000"/>
                </a:solidFill>
              </a:rPr>
              <a:t>暗点</a:t>
            </a:r>
            <a:r>
              <a:rPr lang="zh-CN" altLang="en-US" dirty="0">
                <a:solidFill>
                  <a:srgbClr val="FF0000"/>
                </a:solidFill>
              </a:rPr>
              <a:t>越</a:t>
            </a:r>
            <a:r>
              <a:rPr lang="zh-CN" altLang="en-US" dirty="0" smtClean="0">
                <a:solidFill>
                  <a:srgbClr val="FF0000"/>
                </a:solidFill>
              </a:rPr>
              <a:t>多</a:t>
            </a:r>
            <a:r>
              <a:rPr lang="zh-CN" altLang="en-US" dirty="0" smtClean="0"/>
              <a:t>，说明原始</a:t>
            </a:r>
            <a:r>
              <a:rPr lang="zh-CN" altLang="en-US" dirty="0" smtClean="0">
                <a:solidFill>
                  <a:srgbClr val="FF0000"/>
                </a:solidFill>
              </a:rPr>
              <a:t>图像越柔和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频谱图像中</a:t>
            </a:r>
            <a:r>
              <a:rPr lang="zh-CN" altLang="en-US" dirty="0" smtClean="0">
                <a:solidFill>
                  <a:srgbClr val="FF0000"/>
                </a:solidFill>
              </a:rPr>
              <a:t>亮点越多</a:t>
            </a:r>
            <a:r>
              <a:rPr lang="zh-CN" altLang="en-US" dirty="0" smtClean="0"/>
              <a:t>，说明图像</a:t>
            </a:r>
            <a:r>
              <a:rPr lang="zh-CN" altLang="en-US" dirty="0" smtClean="0">
                <a:solidFill>
                  <a:srgbClr val="FF0000"/>
                </a:solidFill>
              </a:rPr>
              <a:t>越锐利</a:t>
            </a:r>
            <a:r>
              <a:rPr lang="zh-CN" altLang="en-US" dirty="0" smtClean="0"/>
              <a:t>，边界分明且边界两边像素差异较大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07" y="1324774"/>
            <a:ext cx="4400293" cy="27340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07" y="4089705"/>
            <a:ext cx="4400293" cy="27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13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频率域中滤波步骤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             </a:t>
            </a:r>
            <a:r>
              <a:rPr lang="zh-CN" altLang="en-US" dirty="0" smtClean="0"/>
              <a:t>乘</a:t>
            </a:r>
            <a:r>
              <a:rPr lang="zh-CN" altLang="en-US" dirty="0"/>
              <a:t>以输入图像来进行中心</a:t>
            </a:r>
            <a:r>
              <a:rPr lang="zh-CN" altLang="en-US" dirty="0" smtClean="0"/>
              <a:t>变化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由（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）计算图像的</a:t>
            </a:r>
            <a:r>
              <a:rPr lang="en-US" altLang="zh-CN" dirty="0" smtClean="0"/>
              <a:t>DFT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用滤波函数 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 </a:t>
            </a:r>
            <a:r>
              <a:rPr lang="zh-CN" altLang="en-US" dirty="0" smtClean="0"/>
              <a:t>乘以 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):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计算（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）中结果的反</a:t>
            </a:r>
            <a:r>
              <a:rPr lang="en-US" altLang="zh-CN" dirty="0" smtClean="0"/>
              <a:t>DFT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IDFT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得到（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）中结果的实部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用              乘以（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）中的结果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711263"/>
            <a:ext cx="867156" cy="277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79" y="2499679"/>
            <a:ext cx="4632960" cy="277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89" y="3464371"/>
            <a:ext cx="2683764" cy="252984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718177" y="2815224"/>
            <a:ext cx="3321465" cy="707886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滤波器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：抑制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某些频率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频率不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受影响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898963"/>
            <a:ext cx="867156" cy="2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7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频率域中滤波步骤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53759" y="1371600"/>
            <a:ext cx="8424862" cy="3959225"/>
            <a:chOff x="453759" y="1371600"/>
            <a:chExt cx="8424862" cy="395922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9" b="23750"/>
            <a:stretch>
              <a:fillRect/>
            </a:stretch>
          </p:blipFill>
          <p:spPr bwMode="auto">
            <a:xfrm>
              <a:off x="453759" y="1371600"/>
              <a:ext cx="8424862" cy="3382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14121" y="4827588"/>
              <a:ext cx="865188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输入</a:t>
              </a:r>
            </a:p>
            <a:p>
              <a:pPr algn="ctr"/>
              <a:r>
                <a:rPr lang="zh-CN" altLang="en-US"/>
                <a:t>图像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14121" y="3027363"/>
              <a:ext cx="1008063" cy="576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前处理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53984" y="1803400"/>
              <a:ext cx="1008062" cy="576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傅里叶变换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270109" y="1658938"/>
              <a:ext cx="1008062" cy="576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dirty="0"/>
                <a:t>滤波函数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214796" y="1658938"/>
              <a:ext cx="1079500" cy="792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dirty="0"/>
                <a:t>傅里叶反变换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510196" y="3027363"/>
              <a:ext cx="1008063" cy="576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后处理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83221" y="4754563"/>
              <a:ext cx="1008063" cy="576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增强后</a:t>
              </a:r>
            </a:p>
            <a:p>
              <a:pPr algn="ctr"/>
              <a:r>
                <a:rPr lang="zh-CN" altLang="en-US"/>
                <a:t>的图像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633666" y="4344063"/>
            <a:ext cx="4400816" cy="1754326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前处理、后处理：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中心变换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输入图像向其最接近的偶数维转换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灰度级标定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输入向浮点的转换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比特整数的转换</a:t>
            </a:r>
          </a:p>
        </p:txBody>
      </p:sp>
    </p:spTree>
    <p:extLst>
      <p:ext uri="{BB962C8B-B14F-4D97-AF65-F5344CB8AC3E}">
        <p14:creationId xmlns:p14="http://schemas.microsoft.com/office/powerpoint/2010/main" val="36748321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傅里叶变换简介</a:t>
            </a:r>
            <a:endParaRPr dirty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mtClean="0"/>
              <a:t>信号频谱</a:t>
            </a:r>
            <a:r>
              <a:rPr lang="en-US" altLang="zh-CN" smtClean="0"/>
              <a:t>X(f)</a:t>
            </a:r>
            <a:r>
              <a:rPr lang="zh-CN" altLang="en-US" smtClean="0"/>
              <a:t>代表了信号在不同频率分量成分的大小，能够提供比时域信号波形更直观，丰富的信息。 </a:t>
            </a:r>
          </a:p>
          <a:p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004891" y="2530476"/>
            <a:ext cx="7115175" cy="4148139"/>
            <a:chOff x="480" y="624"/>
            <a:chExt cx="4691" cy="2736"/>
          </a:xfrm>
        </p:grpSpPr>
        <p:grpSp>
          <p:nvGrpSpPr>
            <p:cNvPr id="4102" name="Group 4"/>
            <p:cNvGrpSpPr>
              <a:grpSpLocks/>
            </p:cNvGrpSpPr>
            <p:nvPr/>
          </p:nvGrpSpPr>
          <p:grpSpPr bwMode="auto">
            <a:xfrm>
              <a:off x="480" y="624"/>
              <a:ext cx="4691" cy="2736"/>
              <a:chOff x="276" y="960"/>
              <a:chExt cx="4691" cy="2736"/>
            </a:xfrm>
          </p:grpSpPr>
          <p:sp>
            <p:nvSpPr>
              <p:cNvPr id="4107" name="Line 5"/>
              <p:cNvSpPr>
                <a:spLocks noChangeShapeType="1"/>
              </p:cNvSpPr>
              <p:nvPr/>
            </p:nvSpPr>
            <p:spPr bwMode="auto">
              <a:xfrm flipH="1" flipV="1">
                <a:off x="4378" y="3194"/>
                <a:ext cx="589" cy="378"/>
              </a:xfrm>
              <a:prstGeom prst="line">
                <a:avLst/>
              </a:prstGeom>
              <a:noFill/>
              <a:ln w="1270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108" name="Group 6"/>
              <p:cNvGrpSpPr>
                <a:grpSpLocks/>
              </p:cNvGrpSpPr>
              <p:nvPr/>
            </p:nvGrpSpPr>
            <p:grpSpPr bwMode="auto">
              <a:xfrm>
                <a:off x="276" y="960"/>
                <a:ext cx="4476" cy="2736"/>
                <a:chOff x="245" y="1008"/>
                <a:chExt cx="4476" cy="2736"/>
              </a:xfrm>
            </p:grpSpPr>
            <p:graphicFrame>
              <p:nvGraphicFramePr>
                <p:cNvPr id="4109" name="Object 2"/>
                <p:cNvGraphicFramePr>
                  <a:graphicFrameLocks noChangeAspect="1"/>
                </p:cNvGraphicFramePr>
                <p:nvPr/>
              </p:nvGraphicFramePr>
              <p:xfrm>
                <a:off x="1015" y="1927"/>
                <a:ext cx="790" cy="129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08" name="PBrush" r:id="rId3" imgW="3400900" imgH="5552381" progId="">
                        <p:embed/>
                      </p:oleObj>
                    </mc:Choice>
                    <mc:Fallback>
                      <p:oleObj name="PBrush" r:id="rId3" imgW="3400900" imgH="5552381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15" y="1927"/>
                              <a:ext cx="790" cy="129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110" name="Object 3"/>
                <p:cNvGraphicFramePr>
                  <a:graphicFrameLocks noChangeAspect="1"/>
                </p:cNvGraphicFramePr>
                <p:nvPr/>
              </p:nvGraphicFramePr>
              <p:xfrm>
                <a:off x="2298" y="1334"/>
                <a:ext cx="1896" cy="15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909" name="Bitmap Image" r:id="rId5" imgW="6516010" imgH="5172797" progId="Paint.Picture">
                        <p:embed/>
                      </p:oleObj>
                    </mc:Choice>
                    <mc:Fallback>
                      <p:oleObj name="Bitmap Image" r:id="rId5" imgW="6516010" imgH="5172797" progId="Paint.Picture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8" y="1334"/>
                              <a:ext cx="1896" cy="150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111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903" y="1008"/>
                  <a:ext cx="0" cy="115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12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1903" y="1605"/>
                  <a:ext cx="1602" cy="54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13" name="Line 11"/>
                <p:cNvSpPr>
                  <a:spLocks noChangeShapeType="1"/>
                </p:cNvSpPr>
                <p:nvPr/>
              </p:nvSpPr>
              <p:spPr bwMode="auto">
                <a:xfrm>
                  <a:off x="1903" y="2164"/>
                  <a:ext cx="801" cy="46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14" name="Text Box 12"/>
                <p:cNvSpPr txBox="1">
                  <a:spLocks noChangeArrowheads="1"/>
                </p:cNvSpPr>
                <p:nvPr/>
              </p:nvSpPr>
              <p:spPr bwMode="auto">
                <a:xfrm rot="1680000">
                  <a:off x="2705" y="2732"/>
                  <a:ext cx="566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90000"/>
                    <a:buFont typeface="Monotype Sorts"/>
                    <a:buNone/>
                  </a:pPr>
                  <a:r>
                    <a:rPr lang="zh-CN" altLang="en-US" sz="2500" b="1" dirty="0">
                      <a:solidFill>
                        <a:srgbClr val="9933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时间</a:t>
                  </a:r>
                  <a:endParaRPr lang="zh-CN" altLang="en-US" sz="2200" b="1" dirty="0">
                    <a:solidFill>
                      <a:srgbClr val="99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1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860" y="1030"/>
                  <a:ext cx="1026" cy="5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000000"/>
                    </a:buClr>
                    <a:buSzPct val="90000"/>
                    <a:buFont typeface="Monotype Sorts"/>
                    <a:buNone/>
                  </a:pPr>
                  <a:r>
                    <a:rPr lang="zh-CN" altLang="en-US" sz="2500" b="1" dirty="0">
                      <a:solidFill>
                        <a:srgbClr val="9933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幅值</a:t>
                  </a:r>
                  <a:endParaRPr lang="zh-CN" altLang="en-US" sz="2200" b="1" dirty="0">
                    <a:solidFill>
                      <a:srgbClr val="99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16" name="Text Box 14"/>
                <p:cNvSpPr txBox="1">
                  <a:spLocks noChangeArrowheads="1"/>
                </p:cNvSpPr>
                <p:nvPr/>
              </p:nvSpPr>
              <p:spPr bwMode="auto">
                <a:xfrm rot="-1200000">
                  <a:off x="3613" y="1170"/>
                  <a:ext cx="1108" cy="2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90000"/>
                    <a:buFont typeface="Monotype Sorts"/>
                    <a:buNone/>
                  </a:pPr>
                  <a:r>
                    <a:rPr lang="zh-CN" altLang="en-US" sz="2500" b="1" dirty="0">
                      <a:solidFill>
                        <a:srgbClr val="9933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频率</a:t>
                  </a:r>
                  <a:endParaRPr lang="zh-CN" altLang="en-US" sz="2200" b="1" dirty="0">
                    <a:solidFill>
                      <a:srgbClr val="99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17" name="Line 15"/>
                <p:cNvSpPr>
                  <a:spLocks noChangeShapeType="1"/>
                </p:cNvSpPr>
                <p:nvPr/>
              </p:nvSpPr>
              <p:spPr bwMode="auto">
                <a:xfrm>
                  <a:off x="3889" y="2568"/>
                  <a:ext cx="0" cy="523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18" name="Line 16"/>
                <p:cNvSpPr>
                  <a:spLocks noChangeShapeType="1"/>
                </p:cNvSpPr>
                <p:nvPr/>
              </p:nvSpPr>
              <p:spPr bwMode="auto">
                <a:xfrm>
                  <a:off x="4189" y="2605"/>
                  <a:ext cx="0" cy="373"/>
                </a:xfrm>
                <a:prstGeom prst="line">
                  <a:avLst/>
                </a:prstGeom>
                <a:noFill/>
                <a:ln w="31750">
                  <a:solidFill>
                    <a:srgbClr val="00C2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19" name="Line 17"/>
                <p:cNvSpPr>
                  <a:spLocks noChangeShapeType="1"/>
                </p:cNvSpPr>
                <p:nvPr/>
              </p:nvSpPr>
              <p:spPr bwMode="auto">
                <a:xfrm>
                  <a:off x="4470" y="2672"/>
                  <a:ext cx="0" cy="219"/>
                </a:xfrm>
                <a:prstGeom prst="line">
                  <a:avLst/>
                </a:prstGeom>
                <a:noFill/>
                <a:ln w="31750">
                  <a:solidFill>
                    <a:srgbClr val="E000E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45" y="2956"/>
                  <a:ext cx="588" cy="377"/>
                </a:xfrm>
                <a:prstGeom prst="line">
                  <a:avLst/>
                </a:prstGeom>
                <a:noFill/>
                <a:ln w="12700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80" y="3336"/>
                  <a:ext cx="1152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000000"/>
                    </a:buClr>
                    <a:buSzPct val="90000"/>
                    <a:buFont typeface="Monotype Sorts"/>
                    <a:buNone/>
                  </a:pPr>
                  <a:r>
                    <a:rPr lang="zh-CN" altLang="en-US" sz="25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时域分析</a:t>
                  </a:r>
                  <a:endParaRPr lang="zh-CN" altLang="en-US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2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264" y="3455"/>
                  <a:ext cx="1056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0957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095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000000"/>
                    </a:buClr>
                    <a:buSzPct val="90000"/>
                    <a:buFont typeface="Monotype Sorts"/>
                    <a:buNone/>
                  </a:pPr>
                  <a:r>
                    <a:rPr lang="zh-CN" altLang="en-US" sz="25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频域分析</a:t>
                  </a:r>
                  <a:endParaRPr lang="zh-CN" altLang="en-US" sz="22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123" name="Group 21"/>
                <p:cNvGrpSpPr>
                  <a:grpSpLocks/>
                </p:cNvGrpSpPr>
                <p:nvPr/>
              </p:nvGrpSpPr>
              <p:grpSpPr bwMode="auto">
                <a:xfrm>
                  <a:off x="875" y="1782"/>
                  <a:ext cx="1012" cy="1585"/>
                  <a:chOff x="963" y="2140"/>
                  <a:chExt cx="1092" cy="1762"/>
                </a:xfrm>
              </p:grpSpPr>
              <p:sp>
                <p:nvSpPr>
                  <p:cNvPr id="413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70" y="2140"/>
                    <a:ext cx="0" cy="1046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2055" y="2833"/>
                    <a:ext cx="0" cy="1063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3" y="2146"/>
                    <a:ext cx="1082" cy="691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8" y="3198"/>
                    <a:ext cx="1082" cy="704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24" name="Group 26"/>
                <p:cNvGrpSpPr>
                  <a:grpSpLocks/>
                </p:cNvGrpSpPr>
                <p:nvPr/>
              </p:nvGrpSpPr>
              <p:grpSpPr bwMode="auto">
                <a:xfrm>
                  <a:off x="3665" y="2181"/>
                  <a:ext cx="968" cy="1171"/>
                  <a:chOff x="3938" y="2486"/>
                  <a:chExt cx="1064" cy="1327"/>
                </a:xfrm>
              </p:grpSpPr>
              <p:sp>
                <p:nvSpPr>
                  <p:cNvPr id="4126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997" y="2486"/>
                    <a:ext cx="0" cy="952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7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3952" y="2862"/>
                    <a:ext cx="0" cy="951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8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38" y="2488"/>
                    <a:ext cx="1061" cy="380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9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42" y="3432"/>
                    <a:ext cx="1060" cy="381"/>
                  </a:xfrm>
                  <a:prstGeom prst="line">
                    <a:avLst/>
                  </a:prstGeom>
                  <a:noFill/>
                  <a:ln w="317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12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750" y="2866"/>
                  <a:ext cx="795" cy="2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03" name="Freeform 32"/>
            <p:cNvSpPr>
              <a:spLocks/>
            </p:cNvSpPr>
            <p:nvPr/>
          </p:nvSpPr>
          <p:spPr bwMode="auto">
            <a:xfrm>
              <a:off x="1296" y="1584"/>
              <a:ext cx="672" cy="1240"/>
            </a:xfrm>
            <a:custGeom>
              <a:avLst/>
              <a:gdLst>
                <a:gd name="T0" fmla="*/ 0 w 672"/>
                <a:gd name="T1" fmla="*/ 0 h 1240"/>
                <a:gd name="T2" fmla="*/ 48 w 672"/>
                <a:gd name="T3" fmla="*/ 432 h 1240"/>
                <a:gd name="T4" fmla="*/ 48 w 672"/>
                <a:gd name="T5" fmla="*/ 576 h 1240"/>
                <a:gd name="T6" fmla="*/ 96 w 672"/>
                <a:gd name="T7" fmla="*/ 720 h 1240"/>
                <a:gd name="T8" fmla="*/ 144 w 672"/>
                <a:gd name="T9" fmla="*/ 864 h 1240"/>
                <a:gd name="T10" fmla="*/ 192 w 672"/>
                <a:gd name="T11" fmla="*/ 816 h 1240"/>
                <a:gd name="T12" fmla="*/ 240 w 672"/>
                <a:gd name="T13" fmla="*/ 864 h 1240"/>
                <a:gd name="T14" fmla="*/ 336 w 672"/>
                <a:gd name="T15" fmla="*/ 336 h 1240"/>
                <a:gd name="T16" fmla="*/ 384 w 672"/>
                <a:gd name="T17" fmla="*/ 576 h 1240"/>
                <a:gd name="T18" fmla="*/ 384 w 672"/>
                <a:gd name="T19" fmla="*/ 1008 h 1240"/>
                <a:gd name="T20" fmla="*/ 432 w 672"/>
                <a:gd name="T21" fmla="*/ 1008 h 1240"/>
                <a:gd name="T22" fmla="*/ 480 w 672"/>
                <a:gd name="T23" fmla="*/ 1152 h 1240"/>
                <a:gd name="T24" fmla="*/ 528 w 672"/>
                <a:gd name="T25" fmla="*/ 1104 h 1240"/>
                <a:gd name="T26" fmla="*/ 576 w 672"/>
                <a:gd name="T27" fmla="*/ 1152 h 1240"/>
                <a:gd name="T28" fmla="*/ 672 w 672"/>
                <a:gd name="T29" fmla="*/ 576 h 12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72"/>
                <a:gd name="T46" fmla="*/ 0 h 1240"/>
                <a:gd name="T47" fmla="*/ 672 w 672"/>
                <a:gd name="T48" fmla="*/ 1240 h 12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72" h="1240">
                  <a:moveTo>
                    <a:pt x="0" y="0"/>
                  </a:moveTo>
                  <a:cubicBezTo>
                    <a:pt x="20" y="168"/>
                    <a:pt x="40" y="336"/>
                    <a:pt x="48" y="432"/>
                  </a:cubicBezTo>
                  <a:cubicBezTo>
                    <a:pt x="56" y="528"/>
                    <a:pt x="40" y="528"/>
                    <a:pt x="48" y="576"/>
                  </a:cubicBezTo>
                  <a:cubicBezTo>
                    <a:pt x="56" y="624"/>
                    <a:pt x="80" y="672"/>
                    <a:pt x="96" y="720"/>
                  </a:cubicBezTo>
                  <a:cubicBezTo>
                    <a:pt x="112" y="768"/>
                    <a:pt x="128" y="848"/>
                    <a:pt x="144" y="864"/>
                  </a:cubicBezTo>
                  <a:cubicBezTo>
                    <a:pt x="160" y="880"/>
                    <a:pt x="176" y="816"/>
                    <a:pt x="192" y="816"/>
                  </a:cubicBezTo>
                  <a:cubicBezTo>
                    <a:pt x="208" y="816"/>
                    <a:pt x="216" y="944"/>
                    <a:pt x="240" y="864"/>
                  </a:cubicBezTo>
                  <a:cubicBezTo>
                    <a:pt x="264" y="784"/>
                    <a:pt x="312" y="384"/>
                    <a:pt x="336" y="336"/>
                  </a:cubicBezTo>
                  <a:cubicBezTo>
                    <a:pt x="360" y="288"/>
                    <a:pt x="376" y="464"/>
                    <a:pt x="384" y="576"/>
                  </a:cubicBezTo>
                  <a:cubicBezTo>
                    <a:pt x="392" y="688"/>
                    <a:pt x="376" y="936"/>
                    <a:pt x="384" y="1008"/>
                  </a:cubicBezTo>
                  <a:cubicBezTo>
                    <a:pt x="392" y="1080"/>
                    <a:pt x="416" y="984"/>
                    <a:pt x="432" y="1008"/>
                  </a:cubicBezTo>
                  <a:cubicBezTo>
                    <a:pt x="448" y="1032"/>
                    <a:pt x="464" y="1136"/>
                    <a:pt x="480" y="1152"/>
                  </a:cubicBezTo>
                  <a:cubicBezTo>
                    <a:pt x="496" y="1168"/>
                    <a:pt x="512" y="1104"/>
                    <a:pt x="528" y="1104"/>
                  </a:cubicBezTo>
                  <a:cubicBezTo>
                    <a:pt x="544" y="1104"/>
                    <a:pt x="552" y="1240"/>
                    <a:pt x="576" y="1152"/>
                  </a:cubicBezTo>
                  <a:cubicBezTo>
                    <a:pt x="600" y="1064"/>
                    <a:pt x="636" y="820"/>
                    <a:pt x="672" y="57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" name="Freeform 33"/>
            <p:cNvSpPr>
              <a:spLocks/>
            </p:cNvSpPr>
            <p:nvPr/>
          </p:nvSpPr>
          <p:spPr bwMode="auto">
            <a:xfrm>
              <a:off x="2640" y="1104"/>
              <a:ext cx="816" cy="1264"/>
            </a:xfrm>
            <a:custGeom>
              <a:avLst/>
              <a:gdLst>
                <a:gd name="T0" fmla="*/ 0 w 816"/>
                <a:gd name="T1" fmla="*/ 0 h 1264"/>
                <a:gd name="T2" fmla="*/ 96 w 816"/>
                <a:gd name="T3" fmla="*/ 384 h 1264"/>
                <a:gd name="T4" fmla="*/ 144 w 816"/>
                <a:gd name="T5" fmla="*/ 720 h 1264"/>
                <a:gd name="T6" fmla="*/ 192 w 816"/>
                <a:gd name="T7" fmla="*/ 864 h 1264"/>
                <a:gd name="T8" fmla="*/ 288 w 816"/>
                <a:gd name="T9" fmla="*/ 624 h 1264"/>
                <a:gd name="T10" fmla="*/ 336 w 816"/>
                <a:gd name="T11" fmla="*/ 432 h 1264"/>
                <a:gd name="T12" fmla="*/ 384 w 816"/>
                <a:gd name="T13" fmla="*/ 336 h 1264"/>
                <a:gd name="T14" fmla="*/ 432 w 816"/>
                <a:gd name="T15" fmla="*/ 528 h 1264"/>
                <a:gd name="T16" fmla="*/ 480 w 816"/>
                <a:gd name="T17" fmla="*/ 768 h 1264"/>
                <a:gd name="T18" fmla="*/ 528 w 816"/>
                <a:gd name="T19" fmla="*/ 1056 h 1264"/>
                <a:gd name="T20" fmla="*/ 576 w 816"/>
                <a:gd name="T21" fmla="*/ 1200 h 1264"/>
                <a:gd name="T22" fmla="*/ 624 w 816"/>
                <a:gd name="T23" fmla="*/ 1248 h 1264"/>
                <a:gd name="T24" fmla="*/ 672 w 816"/>
                <a:gd name="T25" fmla="*/ 1104 h 1264"/>
                <a:gd name="T26" fmla="*/ 720 w 816"/>
                <a:gd name="T27" fmla="*/ 912 h 1264"/>
                <a:gd name="T28" fmla="*/ 768 w 816"/>
                <a:gd name="T29" fmla="*/ 768 h 1264"/>
                <a:gd name="T30" fmla="*/ 816 w 816"/>
                <a:gd name="T31" fmla="*/ 720 h 12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6"/>
                <a:gd name="T49" fmla="*/ 0 h 1264"/>
                <a:gd name="T50" fmla="*/ 816 w 816"/>
                <a:gd name="T51" fmla="*/ 1264 h 12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6" h="1264">
                  <a:moveTo>
                    <a:pt x="0" y="0"/>
                  </a:moveTo>
                  <a:cubicBezTo>
                    <a:pt x="36" y="132"/>
                    <a:pt x="72" y="264"/>
                    <a:pt x="96" y="384"/>
                  </a:cubicBezTo>
                  <a:cubicBezTo>
                    <a:pt x="120" y="504"/>
                    <a:pt x="128" y="640"/>
                    <a:pt x="144" y="720"/>
                  </a:cubicBezTo>
                  <a:cubicBezTo>
                    <a:pt x="160" y="800"/>
                    <a:pt x="168" y="880"/>
                    <a:pt x="192" y="864"/>
                  </a:cubicBezTo>
                  <a:cubicBezTo>
                    <a:pt x="216" y="848"/>
                    <a:pt x="264" y="696"/>
                    <a:pt x="288" y="624"/>
                  </a:cubicBezTo>
                  <a:cubicBezTo>
                    <a:pt x="312" y="552"/>
                    <a:pt x="320" y="480"/>
                    <a:pt x="336" y="432"/>
                  </a:cubicBezTo>
                  <a:cubicBezTo>
                    <a:pt x="352" y="384"/>
                    <a:pt x="368" y="320"/>
                    <a:pt x="384" y="336"/>
                  </a:cubicBezTo>
                  <a:cubicBezTo>
                    <a:pt x="400" y="352"/>
                    <a:pt x="416" y="456"/>
                    <a:pt x="432" y="528"/>
                  </a:cubicBezTo>
                  <a:cubicBezTo>
                    <a:pt x="448" y="600"/>
                    <a:pt x="464" y="680"/>
                    <a:pt x="480" y="768"/>
                  </a:cubicBezTo>
                  <a:cubicBezTo>
                    <a:pt x="496" y="856"/>
                    <a:pt x="512" y="984"/>
                    <a:pt x="528" y="1056"/>
                  </a:cubicBezTo>
                  <a:cubicBezTo>
                    <a:pt x="544" y="1128"/>
                    <a:pt x="560" y="1168"/>
                    <a:pt x="576" y="1200"/>
                  </a:cubicBezTo>
                  <a:cubicBezTo>
                    <a:pt x="592" y="1232"/>
                    <a:pt x="608" y="1264"/>
                    <a:pt x="624" y="1248"/>
                  </a:cubicBezTo>
                  <a:cubicBezTo>
                    <a:pt x="640" y="1232"/>
                    <a:pt x="656" y="1160"/>
                    <a:pt x="672" y="1104"/>
                  </a:cubicBezTo>
                  <a:cubicBezTo>
                    <a:pt x="688" y="1048"/>
                    <a:pt x="704" y="968"/>
                    <a:pt x="720" y="912"/>
                  </a:cubicBezTo>
                  <a:cubicBezTo>
                    <a:pt x="736" y="856"/>
                    <a:pt x="752" y="800"/>
                    <a:pt x="768" y="768"/>
                  </a:cubicBezTo>
                  <a:cubicBezTo>
                    <a:pt x="784" y="736"/>
                    <a:pt x="800" y="728"/>
                    <a:pt x="816" y="72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5" name="Freeform 34"/>
            <p:cNvSpPr>
              <a:spLocks/>
            </p:cNvSpPr>
            <p:nvPr/>
          </p:nvSpPr>
          <p:spPr bwMode="auto">
            <a:xfrm>
              <a:off x="3072" y="1104"/>
              <a:ext cx="816" cy="1024"/>
            </a:xfrm>
            <a:custGeom>
              <a:avLst/>
              <a:gdLst>
                <a:gd name="T0" fmla="*/ 0 w 816"/>
                <a:gd name="T1" fmla="*/ 0 h 1024"/>
                <a:gd name="T2" fmla="*/ 48 w 816"/>
                <a:gd name="T3" fmla="*/ 144 h 1024"/>
                <a:gd name="T4" fmla="*/ 96 w 816"/>
                <a:gd name="T5" fmla="*/ 384 h 1024"/>
                <a:gd name="T6" fmla="*/ 144 w 816"/>
                <a:gd name="T7" fmla="*/ 432 h 1024"/>
                <a:gd name="T8" fmla="*/ 192 w 816"/>
                <a:gd name="T9" fmla="*/ 240 h 1024"/>
                <a:gd name="T10" fmla="*/ 240 w 816"/>
                <a:gd name="T11" fmla="*/ 192 h 1024"/>
                <a:gd name="T12" fmla="*/ 288 w 816"/>
                <a:gd name="T13" fmla="*/ 432 h 1024"/>
                <a:gd name="T14" fmla="*/ 336 w 816"/>
                <a:gd name="T15" fmla="*/ 624 h 1024"/>
                <a:gd name="T16" fmla="*/ 384 w 816"/>
                <a:gd name="T17" fmla="*/ 480 h 1024"/>
                <a:gd name="T18" fmla="*/ 432 w 816"/>
                <a:gd name="T19" fmla="*/ 384 h 1024"/>
                <a:gd name="T20" fmla="*/ 480 w 816"/>
                <a:gd name="T21" fmla="*/ 624 h 1024"/>
                <a:gd name="T22" fmla="*/ 528 w 816"/>
                <a:gd name="T23" fmla="*/ 816 h 1024"/>
                <a:gd name="T24" fmla="*/ 576 w 816"/>
                <a:gd name="T25" fmla="*/ 720 h 1024"/>
                <a:gd name="T26" fmla="*/ 624 w 816"/>
                <a:gd name="T27" fmla="*/ 576 h 1024"/>
                <a:gd name="T28" fmla="*/ 672 w 816"/>
                <a:gd name="T29" fmla="*/ 816 h 1024"/>
                <a:gd name="T30" fmla="*/ 720 w 816"/>
                <a:gd name="T31" fmla="*/ 1008 h 1024"/>
                <a:gd name="T32" fmla="*/ 768 w 816"/>
                <a:gd name="T33" fmla="*/ 912 h 1024"/>
                <a:gd name="T34" fmla="*/ 816 w 816"/>
                <a:gd name="T35" fmla="*/ 768 h 10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16"/>
                <a:gd name="T55" fmla="*/ 0 h 1024"/>
                <a:gd name="T56" fmla="*/ 816 w 816"/>
                <a:gd name="T57" fmla="*/ 1024 h 10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16" h="1024">
                  <a:moveTo>
                    <a:pt x="0" y="0"/>
                  </a:moveTo>
                  <a:cubicBezTo>
                    <a:pt x="16" y="40"/>
                    <a:pt x="32" y="80"/>
                    <a:pt x="48" y="144"/>
                  </a:cubicBezTo>
                  <a:cubicBezTo>
                    <a:pt x="64" y="208"/>
                    <a:pt x="80" y="336"/>
                    <a:pt x="96" y="384"/>
                  </a:cubicBezTo>
                  <a:cubicBezTo>
                    <a:pt x="112" y="432"/>
                    <a:pt x="128" y="456"/>
                    <a:pt x="144" y="432"/>
                  </a:cubicBezTo>
                  <a:cubicBezTo>
                    <a:pt x="160" y="408"/>
                    <a:pt x="176" y="280"/>
                    <a:pt x="192" y="240"/>
                  </a:cubicBezTo>
                  <a:cubicBezTo>
                    <a:pt x="208" y="200"/>
                    <a:pt x="224" y="160"/>
                    <a:pt x="240" y="192"/>
                  </a:cubicBezTo>
                  <a:cubicBezTo>
                    <a:pt x="256" y="224"/>
                    <a:pt x="272" y="360"/>
                    <a:pt x="288" y="432"/>
                  </a:cubicBezTo>
                  <a:cubicBezTo>
                    <a:pt x="304" y="504"/>
                    <a:pt x="320" y="616"/>
                    <a:pt x="336" y="624"/>
                  </a:cubicBezTo>
                  <a:cubicBezTo>
                    <a:pt x="352" y="632"/>
                    <a:pt x="368" y="520"/>
                    <a:pt x="384" y="480"/>
                  </a:cubicBezTo>
                  <a:cubicBezTo>
                    <a:pt x="400" y="440"/>
                    <a:pt x="416" y="360"/>
                    <a:pt x="432" y="384"/>
                  </a:cubicBezTo>
                  <a:cubicBezTo>
                    <a:pt x="448" y="408"/>
                    <a:pt x="464" y="552"/>
                    <a:pt x="480" y="624"/>
                  </a:cubicBezTo>
                  <a:cubicBezTo>
                    <a:pt x="496" y="696"/>
                    <a:pt x="512" y="800"/>
                    <a:pt x="528" y="816"/>
                  </a:cubicBezTo>
                  <a:cubicBezTo>
                    <a:pt x="544" y="832"/>
                    <a:pt x="560" y="760"/>
                    <a:pt x="576" y="720"/>
                  </a:cubicBezTo>
                  <a:cubicBezTo>
                    <a:pt x="592" y="680"/>
                    <a:pt x="608" y="560"/>
                    <a:pt x="624" y="576"/>
                  </a:cubicBezTo>
                  <a:cubicBezTo>
                    <a:pt x="640" y="592"/>
                    <a:pt x="656" y="744"/>
                    <a:pt x="672" y="816"/>
                  </a:cubicBezTo>
                  <a:cubicBezTo>
                    <a:pt x="688" y="888"/>
                    <a:pt x="704" y="992"/>
                    <a:pt x="720" y="1008"/>
                  </a:cubicBezTo>
                  <a:cubicBezTo>
                    <a:pt x="736" y="1024"/>
                    <a:pt x="752" y="952"/>
                    <a:pt x="768" y="912"/>
                  </a:cubicBezTo>
                  <a:cubicBezTo>
                    <a:pt x="784" y="872"/>
                    <a:pt x="800" y="820"/>
                    <a:pt x="816" y="768"/>
                  </a:cubicBezTo>
                </a:path>
              </a:pathLst>
            </a:custGeom>
            <a:noFill/>
            <a:ln w="38100">
              <a:solidFill>
                <a:srgbClr val="33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6" name="Freeform 35"/>
            <p:cNvSpPr>
              <a:spLocks/>
            </p:cNvSpPr>
            <p:nvPr/>
          </p:nvSpPr>
          <p:spPr bwMode="auto">
            <a:xfrm>
              <a:off x="3456" y="1056"/>
              <a:ext cx="816" cy="888"/>
            </a:xfrm>
            <a:custGeom>
              <a:avLst/>
              <a:gdLst>
                <a:gd name="T0" fmla="*/ 0 w 816"/>
                <a:gd name="T1" fmla="*/ 0 h 888"/>
                <a:gd name="T2" fmla="*/ 48 w 816"/>
                <a:gd name="T3" fmla="*/ 288 h 888"/>
                <a:gd name="T4" fmla="*/ 96 w 816"/>
                <a:gd name="T5" fmla="*/ 144 h 888"/>
                <a:gd name="T6" fmla="*/ 144 w 816"/>
                <a:gd name="T7" fmla="*/ 96 h 888"/>
                <a:gd name="T8" fmla="*/ 192 w 816"/>
                <a:gd name="T9" fmla="*/ 384 h 888"/>
                <a:gd name="T10" fmla="*/ 240 w 816"/>
                <a:gd name="T11" fmla="*/ 240 h 888"/>
                <a:gd name="T12" fmla="*/ 336 w 816"/>
                <a:gd name="T13" fmla="*/ 528 h 888"/>
                <a:gd name="T14" fmla="*/ 384 w 816"/>
                <a:gd name="T15" fmla="*/ 336 h 888"/>
                <a:gd name="T16" fmla="*/ 432 w 816"/>
                <a:gd name="T17" fmla="*/ 624 h 888"/>
                <a:gd name="T18" fmla="*/ 528 w 816"/>
                <a:gd name="T19" fmla="*/ 480 h 888"/>
                <a:gd name="T20" fmla="*/ 576 w 816"/>
                <a:gd name="T21" fmla="*/ 768 h 888"/>
                <a:gd name="T22" fmla="*/ 672 w 816"/>
                <a:gd name="T23" fmla="*/ 576 h 888"/>
                <a:gd name="T24" fmla="*/ 720 w 816"/>
                <a:gd name="T25" fmla="*/ 864 h 888"/>
                <a:gd name="T26" fmla="*/ 816 w 816"/>
                <a:gd name="T27" fmla="*/ 720 h 8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16"/>
                <a:gd name="T43" fmla="*/ 0 h 888"/>
                <a:gd name="T44" fmla="*/ 816 w 816"/>
                <a:gd name="T45" fmla="*/ 888 h 8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16" h="888">
                  <a:moveTo>
                    <a:pt x="0" y="0"/>
                  </a:moveTo>
                  <a:cubicBezTo>
                    <a:pt x="16" y="132"/>
                    <a:pt x="32" y="264"/>
                    <a:pt x="48" y="288"/>
                  </a:cubicBezTo>
                  <a:cubicBezTo>
                    <a:pt x="64" y="312"/>
                    <a:pt x="80" y="176"/>
                    <a:pt x="96" y="144"/>
                  </a:cubicBezTo>
                  <a:cubicBezTo>
                    <a:pt x="112" y="112"/>
                    <a:pt x="128" y="56"/>
                    <a:pt x="144" y="96"/>
                  </a:cubicBezTo>
                  <a:cubicBezTo>
                    <a:pt x="160" y="136"/>
                    <a:pt x="176" y="360"/>
                    <a:pt x="192" y="384"/>
                  </a:cubicBezTo>
                  <a:cubicBezTo>
                    <a:pt x="208" y="408"/>
                    <a:pt x="216" y="216"/>
                    <a:pt x="240" y="240"/>
                  </a:cubicBezTo>
                  <a:cubicBezTo>
                    <a:pt x="264" y="264"/>
                    <a:pt x="312" y="512"/>
                    <a:pt x="336" y="528"/>
                  </a:cubicBezTo>
                  <a:cubicBezTo>
                    <a:pt x="360" y="544"/>
                    <a:pt x="368" y="320"/>
                    <a:pt x="384" y="336"/>
                  </a:cubicBezTo>
                  <a:cubicBezTo>
                    <a:pt x="400" y="352"/>
                    <a:pt x="408" y="600"/>
                    <a:pt x="432" y="624"/>
                  </a:cubicBezTo>
                  <a:cubicBezTo>
                    <a:pt x="456" y="648"/>
                    <a:pt x="504" y="456"/>
                    <a:pt x="528" y="480"/>
                  </a:cubicBezTo>
                  <a:cubicBezTo>
                    <a:pt x="552" y="504"/>
                    <a:pt x="552" y="752"/>
                    <a:pt x="576" y="768"/>
                  </a:cubicBezTo>
                  <a:cubicBezTo>
                    <a:pt x="600" y="784"/>
                    <a:pt x="648" y="560"/>
                    <a:pt x="672" y="576"/>
                  </a:cubicBezTo>
                  <a:cubicBezTo>
                    <a:pt x="696" y="592"/>
                    <a:pt x="696" y="840"/>
                    <a:pt x="720" y="864"/>
                  </a:cubicBezTo>
                  <a:cubicBezTo>
                    <a:pt x="744" y="888"/>
                    <a:pt x="780" y="804"/>
                    <a:pt x="816" y="720"/>
                  </a:cubicBezTo>
                </a:path>
              </a:pathLst>
            </a:custGeom>
            <a:noFill/>
            <a:ln w="38100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6540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一些基本的滤波器及其性质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陷波滤波器：希望图像的平均值为</a:t>
            </a:r>
            <a:r>
              <a:rPr lang="en-US" altLang="zh-CN" dirty="0" smtClean="0"/>
              <a:t>0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设置 </a:t>
            </a:r>
            <a:r>
              <a:rPr lang="en-US" altLang="zh-CN" dirty="0" smtClean="0"/>
              <a:t>F(0,0)=0,</a:t>
            </a:r>
            <a:r>
              <a:rPr lang="zh-CN" altLang="en-US" dirty="0" smtClean="0"/>
              <a:t>保留其它频率成分不变</a:t>
            </a:r>
            <a:endParaRPr lang="en-US" altLang="zh-CN" dirty="0" smtClean="0"/>
          </a:p>
          <a:p>
            <a:r>
              <a:rPr lang="zh-CN" altLang="en-US" dirty="0" smtClean="0"/>
              <a:t>除原点有凹陷外其它均是常量函数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527300"/>
            <a:ext cx="4581144" cy="912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80" y="3023551"/>
            <a:ext cx="3311334" cy="29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06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一些基本的滤波器及其性质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3"/>
          <a:stretch>
            <a:fillRect/>
          </a:stretch>
        </p:blipFill>
        <p:spPr bwMode="auto">
          <a:xfrm>
            <a:off x="4819384" y="1433599"/>
            <a:ext cx="3435351" cy="3286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0" b="50964"/>
          <a:stretch>
            <a:fillRect/>
          </a:stretch>
        </p:blipFill>
        <p:spPr bwMode="auto">
          <a:xfrm>
            <a:off x="453759" y="1371600"/>
            <a:ext cx="3435350" cy="32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770558" y="28824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变换步骤？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38990" y="4890480"/>
            <a:ext cx="5659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F(0,0)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置零，其他频率成份不变，滤波后图像均值为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注意：平均灰度为零，图像中必然会出现负值，而显示无法处理负值。标准显示方式将所有负值当作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，其它值在此基础上按比例增加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889109" y="3352800"/>
            <a:ext cx="822591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338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一些基本的滤波器及其性质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低通滤波器：使低频通过，高频衰减</a:t>
            </a:r>
          </a:p>
          <a:p>
            <a:pPr lvl="1"/>
            <a:r>
              <a:rPr lang="zh-CN" altLang="en-US" dirty="0"/>
              <a:t>低频主要决定图像在平滑区域中总体灰度级的显示</a:t>
            </a:r>
          </a:p>
          <a:p>
            <a:pPr lvl="1"/>
            <a:r>
              <a:rPr lang="zh-CN" altLang="en-US" dirty="0"/>
              <a:t>比原始图像少一些尖锐的细节部分</a:t>
            </a:r>
          </a:p>
          <a:p>
            <a:r>
              <a:rPr lang="zh-CN" altLang="en-US" dirty="0"/>
              <a:t>高通滤波器：使高频通过，低频衰减</a:t>
            </a:r>
          </a:p>
          <a:p>
            <a:pPr lvl="1"/>
            <a:r>
              <a:rPr lang="zh-CN" altLang="en-US" dirty="0"/>
              <a:t>高频决定图像细节部分，如边缘和噪声</a:t>
            </a:r>
          </a:p>
          <a:p>
            <a:pPr lvl="1"/>
            <a:r>
              <a:rPr lang="zh-CN" altLang="en-US" dirty="0"/>
              <a:t>在平滑区域中减少灰度级变化，突出过渡（如边缘</a:t>
            </a:r>
            <a:r>
              <a:rPr lang="zh-CN" altLang="en-US" dirty="0" smtClean="0"/>
              <a:t>）灰度级</a:t>
            </a:r>
            <a:r>
              <a:rPr lang="zh-CN" altLang="en-US" dirty="0"/>
              <a:t>的细节部分，使图像更加锐化。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719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一些基本的滤波器及其性质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>
          <a:xfrm>
            <a:off x="285750" y="1435070"/>
            <a:ext cx="5694363" cy="5013325"/>
          </a:xfrm>
          <a:prstGeom prst="rect">
            <a:avLst/>
          </a:prstGeom>
          <a:noFill/>
          <a:ln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30925" y="2492375"/>
            <a:ext cx="1970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图像被模糊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30925" y="4581525"/>
            <a:ext cx="324319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锐化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F(0,0)=0: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没有平滑细节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0825" y="3860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周期对称</a:t>
            </a:r>
          </a:p>
        </p:txBody>
      </p:sp>
    </p:spTree>
    <p:extLst>
      <p:ext uri="{BB962C8B-B14F-4D97-AF65-F5344CB8AC3E}">
        <p14:creationId xmlns:p14="http://schemas.microsoft.com/office/powerpoint/2010/main" val="25398329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一些基本的滤波器及其性质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2" t="-4012"/>
          <a:stretch>
            <a:fillRect/>
          </a:stretch>
        </p:blipFill>
        <p:spPr bwMode="auto">
          <a:xfrm>
            <a:off x="1657350" y="1371600"/>
            <a:ext cx="4897438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9288" y="4756150"/>
            <a:ext cx="764183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对于高通滤波，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F(0,0)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被滤为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，图像几乎没有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平滑的灰度细节，为此，通常在滤波器中加入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常数，以使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F(0,0)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不被完全消除，改进明显。</a:t>
            </a:r>
          </a:p>
        </p:txBody>
      </p:sp>
    </p:spTree>
    <p:extLst>
      <p:ext uri="{BB962C8B-B14F-4D97-AF65-F5344CB8AC3E}">
        <p14:creationId xmlns:p14="http://schemas.microsoft.com/office/powerpoint/2010/main" val="2112266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空间域滤波和频率域滤波之间的对应关系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空间域和频率域之间最基本的联系是由卷积定理建立的</a:t>
            </a:r>
          </a:p>
          <a:p>
            <a:r>
              <a:rPr lang="zh-CN" altLang="en-US" dirty="0"/>
              <a:t>大小为</a:t>
            </a:r>
            <a:r>
              <a:rPr lang="en-US" altLang="zh-CN" dirty="0"/>
              <a:t>M×N</a:t>
            </a:r>
            <a:r>
              <a:rPr lang="zh-CN" altLang="en-US" dirty="0"/>
              <a:t>的两个离散函数卷积的定义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计算过程： 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altLang="zh-CN" dirty="0" smtClean="0"/>
              <a:t>h(</a:t>
            </a:r>
            <a:r>
              <a:rPr lang="en-US" altLang="zh-CN" dirty="0" err="1" smtClean="0"/>
              <a:t>m,n</a:t>
            </a:r>
            <a:r>
              <a:rPr lang="en-US" altLang="zh-CN" dirty="0"/>
              <a:t>) </a:t>
            </a:r>
            <a:r>
              <a:rPr lang="zh-CN" altLang="en-US" dirty="0"/>
              <a:t>关于原点翻转： </a:t>
            </a:r>
            <a:r>
              <a:rPr lang="en-US" altLang="zh-CN" dirty="0"/>
              <a:t>h(-m,-n) </a:t>
            </a:r>
          </a:p>
          <a:p>
            <a:pPr marL="800089" lvl="1" indent="-342900">
              <a:buFont typeface="+mj-lt"/>
              <a:buAutoNum type="arabicPeriod"/>
            </a:pPr>
            <a:r>
              <a:rPr lang="zh-CN" altLang="en-US" dirty="0" smtClean="0"/>
              <a:t>通过</a:t>
            </a:r>
            <a:r>
              <a:rPr lang="zh-CN" altLang="en-US" dirty="0"/>
              <a:t>改变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的值</a:t>
            </a:r>
            <a:r>
              <a:rPr lang="en-US" altLang="zh-CN" dirty="0"/>
              <a:t>,</a:t>
            </a:r>
            <a:r>
              <a:rPr lang="zh-CN" altLang="en-US" dirty="0"/>
              <a:t>相对于一个函数移动另外一个函数</a:t>
            </a:r>
            <a:r>
              <a:rPr lang="en-US" altLang="zh-CN" dirty="0"/>
              <a:t>; </a:t>
            </a:r>
          </a:p>
          <a:p>
            <a:pPr marL="800089" lvl="1" indent="-342900">
              <a:buFont typeface="+mj-lt"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每一个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的位移值，计算所有</a:t>
            </a:r>
            <a:r>
              <a:rPr lang="en-US" altLang="zh-CN" dirty="0" err="1"/>
              <a:t>m,n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r>
              <a:rPr lang="zh-CN" altLang="en-US" dirty="0" smtClean="0"/>
              <a:t>值</a:t>
            </a:r>
            <a:r>
              <a:rPr lang="zh-CN" altLang="en-US" dirty="0"/>
              <a:t>乘积和； 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altLang="zh-CN" dirty="0" smtClean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位移</a:t>
            </a:r>
            <a:r>
              <a:rPr lang="zh-CN" altLang="en-US" dirty="0" smtClean="0"/>
              <a:t>是整数</a:t>
            </a:r>
            <a:r>
              <a:rPr lang="zh-CN" altLang="en-US" dirty="0"/>
              <a:t>增加的，当函数不再有重叠部分时</a:t>
            </a:r>
            <a:r>
              <a:rPr lang="zh-CN" altLang="en-US" dirty="0" smtClean="0"/>
              <a:t>停止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12" y="2781300"/>
            <a:ext cx="6170676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25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卷积定理：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空间域卷积对面频率域相乘：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空间域相乘对应频率域卷积：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2654298"/>
            <a:ext cx="5335927" cy="368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8" y="3941733"/>
            <a:ext cx="5335927" cy="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5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空间域滤波和频率域滤波之间的对应关系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重要性质：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根据冲击函数和卷积定理的性质，可知空间域和</a:t>
            </a:r>
            <a:r>
              <a:rPr lang="zh-CN" altLang="en-US" dirty="0" smtClean="0"/>
              <a:t>频率域</a:t>
            </a:r>
            <a:r>
              <a:rPr lang="zh-CN" altLang="en-US" dirty="0"/>
              <a:t>的滤波器组成傅里叶变换</a:t>
            </a:r>
            <a:r>
              <a:rPr lang="zh-CN" altLang="en-US" dirty="0" smtClean="0"/>
              <a:t>对 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/>
              <a:t>) </a:t>
            </a:r>
            <a:r>
              <a:rPr lang="zh-CN" altLang="en-US" dirty="0"/>
              <a:t>。给出</a:t>
            </a:r>
            <a:r>
              <a:rPr lang="zh-CN" altLang="en-US" dirty="0" smtClean="0"/>
              <a:t>频率域滤波器 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通过反傅里叶变换可以得到空间</a:t>
            </a:r>
            <a:r>
              <a:rPr lang="zh-CN" altLang="en-US" dirty="0" smtClean="0"/>
              <a:t>域相应</a:t>
            </a:r>
            <a:r>
              <a:rPr lang="zh-CN" altLang="en-US" dirty="0"/>
              <a:t>的滤波器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395443"/>
            <a:ext cx="5593568" cy="7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80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空间域滤波和频率域滤波之间的对应关系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685863"/>
            <a:ext cx="8229600" cy="5045137"/>
          </a:xfrm>
        </p:spPr>
        <p:txBody>
          <a:bodyPr>
            <a:normAutofit/>
          </a:bodyPr>
          <a:lstStyle/>
          <a:p>
            <a:r>
              <a:rPr lang="zh-CN" altLang="en-US" dirty="0"/>
              <a:t>滤波器大小</a:t>
            </a:r>
          </a:p>
          <a:p>
            <a:pPr lvl="1"/>
            <a:r>
              <a:rPr lang="zh-CN" altLang="en-US" dirty="0"/>
              <a:t>前述的所有函数均具有相同的尺寸</a:t>
            </a:r>
            <a:r>
              <a:rPr lang="en-US" altLang="zh-CN" dirty="0"/>
              <a:t>M×N</a:t>
            </a:r>
            <a:r>
              <a:rPr lang="zh-CN" altLang="en-US" dirty="0"/>
              <a:t>。在实际中，指定一个频率域滤波器，进行反变换后会得到一个相同尺寸的空间域滤波器。</a:t>
            </a:r>
          </a:p>
          <a:p>
            <a:pPr lvl="1"/>
            <a:r>
              <a:rPr lang="zh-CN" altLang="en-US" dirty="0"/>
              <a:t>如果两个域中滤波器尺寸相同，那么通常频域中进行滤波计算更为有效，更为直观，但空域中适用更小尺寸的滤波器，更为有效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方法：</a:t>
            </a:r>
          </a:p>
          <a:p>
            <a:pPr lvl="1"/>
            <a:r>
              <a:rPr lang="zh-CN" altLang="en-US" dirty="0"/>
              <a:t>在频率域指定滤波器；</a:t>
            </a:r>
          </a:p>
          <a:p>
            <a:pPr lvl="1"/>
            <a:r>
              <a:rPr lang="zh-CN" altLang="en-US" dirty="0"/>
              <a:t>做反变换；</a:t>
            </a:r>
          </a:p>
          <a:p>
            <a:pPr lvl="1"/>
            <a:r>
              <a:rPr lang="zh-CN" altLang="en-US" dirty="0"/>
              <a:t>使用结果</a:t>
            </a:r>
            <a:r>
              <a:rPr lang="zh-CN" altLang="en-US" dirty="0" smtClean="0"/>
              <a:t>滤波器作为在</a:t>
            </a:r>
            <a:r>
              <a:rPr lang="zh-CN" altLang="en-US" dirty="0"/>
              <a:t>空间域构建更小空间滤波模板的指导</a:t>
            </a:r>
            <a:r>
              <a:rPr lang="zh-CN" altLang="en-US" dirty="0" smtClean="0"/>
              <a:t>；</a:t>
            </a:r>
            <a:endParaRPr lang="zh-CN" altLang="en-US" b="1" dirty="0" smtClean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通过频率域实验选择合适的滤波器，进行反变换获得空间滤波器，实际实施通常都是在空间域进行</a:t>
            </a:r>
            <a:r>
              <a:rPr lang="zh-CN" altLang="en-US" dirty="0" smtClean="0">
                <a:solidFill>
                  <a:srgbClr val="FF0000"/>
                </a:solidFill>
              </a:rPr>
              <a:t>的；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zh-CN" altLang="en-US" dirty="0" smtClean="0">
                <a:solidFill>
                  <a:srgbClr val="002060"/>
                </a:solidFill>
              </a:rPr>
              <a:t>一些</a:t>
            </a:r>
            <a:r>
              <a:rPr lang="zh-CN" altLang="en-US" dirty="0">
                <a:solidFill>
                  <a:srgbClr val="002060"/>
                </a:solidFill>
              </a:rPr>
              <a:t>在空间域直接表述非常困难，甚至是不可能的增强任务，在频率域中变的非常</a:t>
            </a:r>
            <a:r>
              <a:rPr lang="zh-CN" altLang="en-US" dirty="0" smtClean="0">
                <a:solidFill>
                  <a:srgbClr val="002060"/>
                </a:solidFill>
              </a:rPr>
              <a:t>简单</a:t>
            </a:r>
            <a:r>
              <a:rPr lang="zh-CN" altLang="en-US" dirty="0">
                <a:solidFill>
                  <a:srgbClr val="002060"/>
                </a:solidFill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6679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基于高斯函数的滤波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高斯滤波器函数（低通）：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对应的空间域滤波器：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       为</a:t>
            </a:r>
            <a:r>
              <a:rPr lang="zh-CN" altLang="en-US" dirty="0"/>
              <a:t>高斯曲线的标准差。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24" y="2409763"/>
            <a:ext cx="3004052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2" y="4124263"/>
            <a:ext cx="3788042" cy="467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4953000"/>
            <a:ext cx="27870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2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dirty="0"/>
              <a:t>傅里叶变换的意义</a:t>
            </a:r>
            <a:br>
              <a:rPr dirty="0"/>
            </a:br>
            <a:endParaRPr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dirty="0" smtClean="0"/>
              <a:t>傅里叶变换好比一个玻璃棱镜。棱镜是可以将光分成不同颜色的物理仪器，每个成分的颜色由波长决定。</a:t>
            </a:r>
          </a:p>
          <a:p>
            <a:r>
              <a:rPr lang="zh-CN" altLang="en-US" dirty="0" smtClean="0"/>
              <a:t>傅里叶变换可看做是“数学中的棱镜”，将函数基于频率分成不同的成分。</a:t>
            </a:r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4" y="3197226"/>
            <a:ext cx="2938463" cy="205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3"/>
          <p:cNvSpPr>
            <a:spLocks noChangeArrowheads="1"/>
          </p:cNvSpPr>
          <p:nvPr/>
        </p:nvSpPr>
        <p:spPr bwMode="auto">
          <a:xfrm>
            <a:off x="3" y="296957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4343" name="Group 15"/>
          <p:cNvGrpSpPr>
            <a:grpSpLocks/>
          </p:cNvGrpSpPr>
          <p:nvPr/>
        </p:nvGrpSpPr>
        <p:grpSpPr bwMode="auto">
          <a:xfrm>
            <a:off x="3463928" y="2911477"/>
            <a:ext cx="5580063" cy="2386013"/>
            <a:chOff x="470" y="1054"/>
            <a:chExt cx="5131" cy="2542"/>
          </a:xfrm>
        </p:grpSpPr>
        <p:pic>
          <p:nvPicPr>
            <p:cNvPr id="14344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" y="1224"/>
              <a:ext cx="1296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" y="2472"/>
              <a:ext cx="1517" cy="1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1111"/>
              <a:ext cx="1210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" y="2415"/>
              <a:ext cx="1503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20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2"/>
            <a:stretch>
              <a:fillRect/>
            </a:stretch>
          </p:blipFill>
          <p:spPr bwMode="auto">
            <a:xfrm>
              <a:off x="4156" y="1054"/>
              <a:ext cx="1304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2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" y="2387"/>
              <a:ext cx="1474" cy="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83538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基于高斯函数的滤波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高斯滤波器的重要</a:t>
            </a:r>
            <a:r>
              <a:rPr lang="zh-CN" altLang="en-US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频域和空域高斯滤波器构成傅里叶变换对，且都是实高斯函数。处理时不用考虑复数，而且高斯曲线直观，易于操作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高斯</a:t>
            </a:r>
            <a:r>
              <a:rPr lang="zh-CN" altLang="en-US" dirty="0"/>
              <a:t>滤波器傅里叶变换对之间有</a:t>
            </a:r>
            <a:r>
              <a:rPr lang="zh-CN" altLang="en-US" dirty="0" smtClean="0"/>
              <a:t>相互</a:t>
            </a:r>
            <a:r>
              <a:rPr lang="zh-CN" altLang="en-US" dirty="0"/>
              <a:t>关系</a:t>
            </a:r>
            <a:r>
              <a:rPr lang="zh-CN" altLang="en-US" dirty="0" smtClean="0"/>
              <a:t>：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当</a:t>
            </a:r>
            <a:r>
              <a:rPr lang="en-US" altLang="zh-CN" sz="1800" dirty="0"/>
              <a:t>H(u)</a:t>
            </a:r>
            <a:r>
              <a:rPr lang="zh-CN" altLang="en-US" sz="1800" dirty="0" smtClean="0"/>
              <a:t>有较窄轮廓</a:t>
            </a:r>
            <a:r>
              <a:rPr lang="zh-CN" altLang="en-US" sz="1800" dirty="0"/>
              <a:t>时</a:t>
            </a:r>
            <a:r>
              <a:rPr lang="en-US" altLang="zh-CN" sz="1800" dirty="0" smtClean="0"/>
              <a:t>(</a:t>
            </a:r>
            <a:r>
              <a:rPr lang="zh-CN" altLang="en-US" sz="1800" dirty="0"/>
              <a:t>小</a:t>
            </a:r>
            <a:r>
              <a:rPr lang="en-US" altLang="zh-CN" sz="1800" dirty="0" smtClean="0"/>
              <a:t>δ</a:t>
            </a:r>
            <a:r>
              <a:rPr lang="zh-CN" altLang="en-US" sz="1800" dirty="0"/>
              <a:t>值</a:t>
            </a:r>
            <a:r>
              <a:rPr lang="en-US" altLang="zh-CN" sz="1800" dirty="0"/>
              <a:t>)</a:t>
            </a:r>
            <a:r>
              <a:rPr lang="zh-CN" altLang="en-US" sz="1800" dirty="0"/>
              <a:t>，</a:t>
            </a:r>
            <a:r>
              <a:rPr lang="en-US" altLang="zh-CN" sz="1800" dirty="0"/>
              <a:t>h(x)</a:t>
            </a:r>
            <a:r>
              <a:rPr lang="zh-CN" altLang="en-US" sz="1800" dirty="0" smtClean="0"/>
              <a:t>很宽轮廓</a:t>
            </a:r>
            <a:r>
              <a:rPr lang="zh-CN" altLang="en-US" sz="1800" dirty="0"/>
              <a:t>，反之亦然； </a:t>
            </a:r>
          </a:p>
          <a:p>
            <a:pPr lvl="2"/>
            <a:r>
              <a:rPr lang="zh-CN" altLang="en-US" sz="1800" dirty="0" smtClean="0"/>
              <a:t>当        趋于</a:t>
            </a:r>
            <a:r>
              <a:rPr lang="zh-CN" altLang="en-US" sz="1800" dirty="0"/>
              <a:t>无穷时，</a:t>
            </a:r>
            <a:r>
              <a:rPr lang="en-US" altLang="zh-CN" sz="1800" dirty="0"/>
              <a:t>H(u) </a:t>
            </a:r>
            <a:r>
              <a:rPr lang="zh-CN" altLang="en-US" sz="1800" dirty="0"/>
              <a:t>趋于常函数，</a:t>
            </a:r>
            <a:r>
              <a:rPr lang="en-US" altLang="zh-CN" sz="1800" dirty="0"/>
              <a:t>h(x) </a:t>
            </a:r>
            <a:r>
              <a:rPr lang="zh-CN" altLang="en-US" sz="1800" dirty="0"/>
              <a:t>趋于冲击函数。</a:t>
            </a:r>
          </a:p>
          <a:p>
            <a:pPr lvl="1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频率域滤波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50621"/>
          <a:stretch/>
        </p:blipFill>
        <p:spPr>
          <a:xfrm>
            <a:off x="835707" y="4132943"/>
            <a:ext cx="3416298" cy="2725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57927"/>
          <a:stretch/>
        </p:blipFill>
        <p:spPr>
          <a:xfrm>
            <a:off x="4725762" y="4536136"/>
            <a:ext cx="3416298" cy="23218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628767"/>
            <a:ext cx="3004052" cy="49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69" y="4132943"/>
            <a:ext cx="3788042" cy="467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3243947"/>
            <a:ext cx="27870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8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基于高斯函数的滤波器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685863"/>
            <a:ext cx="5124450" cy="4511741"/>
          </a:xfrm>
        </p:spPr>
        <p:txBody>
          <a:bodyPr/>
          <a:lstStyle/>
          <a:p>
            <a:r>
              <a:rPr lang="zh-CN" altLang="en-US" dirty="0"/>
              <a:t>高斯滤波器在频率域的曲线和相应的空间域低通滤波器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两</a:t>
            </a:r>
            <a:r>
              <a:rPr lang="zh-CN" altLang="en-US" dirty="0"/>
              <a:t>个滤波器的相似之处在于两域中的值均为</a:t>
            </a:r>
            <a:r>
              <a:rPr lang="zh-CN" altLang="en-US" dirty="0" smtClean="0"/>
              <a:t>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在空间域通过使用带正系数的模板可以实现低通滤波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r>
              <a:rPr lang="zh-CN" altLang="en-US" dirty="0">
                <a:latin typeface="Times New Roman" panose="02020603050405020304" pitchFamily="18" charset="0"/>
              </a:rPr>
              <a:t>频域滤波器越窄，滤除</a:t>
            </a:r>
            <a:r>
              <a:rPr lang="zh-CN" altLang="en-US" dirty="0" smtClean="0">
                <a:latin typeface="Times New Roman" panose="02020603050405020304" pitchFamily="18" charset="0"/>
              </a:rPr>
              <a:t>的高频</a:t>
            </a:r>
            <a:r>
              <a:rPr lang="zh-CN" altLang="en-US" dirty="0">
                <a:latin typeface="Times New Roman" panose="02020603050405020304" pitchFamily="18" charset="0"/>
              </a:rPr>
              <a:t>部分越多，图像越模糊。在空域中意味着滤波器越宽，模板就越大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阶数越大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50621"/>
          <a:stretch/>
        </p:blipFill>
        <p:spPr>
          <a:xfrm>
            <a:off x="5727702" y="1055914"/>
            <a:ext cx="3416298" cy="27250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57927"/>
          <a:stretch/>
        </p:blipFill>
        <p:spPr>
          <a:xfrm>
            <a:off x="5727702" y="4129524"/>
            <a:ext cx="3416298" cy="23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0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基于高斯函数的滤波器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更复杂的滤波器可以通过基本高斯函数构造，例如</a:t>
            </a:r>
            <a:r>
              <a:rPr lang="zh-CN" altLang="en-US" dirty="0">
                <a:solidFill>
                  <a:srgbClr val="FF0000"/>
                </a:solidFill>
              </a:rPr>
              <a:t>高斯高通滤波器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相应空间滤波器（有正负值，负值不能再转化为正值）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频率域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30363"/>
            <a:ext cx="5059444" cy="48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10" y="3348692"/>
            <a:ext cx="6435149" cy="4167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3864749"/>
            <a:ext cx="4140198" cy="29932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2148" y="3800952"/>
            <a:ext cx="4473730" cy="30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8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边缘和其他尖锐变化（如噪声）在图像的灰度级中主要处于傅里叶变换的高频部分。因此，平滑（模糊）可以通过衰减指定图像傅里叶变换中高频成分的范围来实现。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理想</a:t>
            </a:r>
            <a:r>
              <a:rPr lang="zh-CN" altLang="en-US" dirty="0"/>
              <a:t>低通滤波器</a:t>
            </a:r>
          </a:p>
          <a:p>
            <a:endParaRPr lang="zh-CN" altLang="en-US" dirty="0"/>
          </a:p>
          <a:p>
            <a:r>
              <a:rPr lang="zh-CN" altLang="en-US" dirty="0" smtClean="0"/>
              <a:t>巴特沃斯低通滤波器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高斯低通滤波器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</a:rPr>
              <a:t>3. </a:t>
            </a:r>
            <a:r>
              <a:rPr lang="zh-CN" altLang="en-US" dirty="0" smtClean="0">
                <a:latin typeface="Times New Roman" panose="02020603050405020304" pitchFamily="18" charset="0"/>
              </a:rPr>
              <a:t>频率域</a:t>
            </a:r>
            <a:r>
              <a:rPr lang="zh-CN" altLang="en-US" dirty="0">
                <a:latin typeface="Times New Roman" panose="02020603050405020304" pitchFamily="18" charset="0"/>
              </a:rPr>
              <a:t>平滑滤波器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8" y="2819400"/>
            <a:ext cx="3772359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23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理想低通滤波器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理想的低通滤波器是截断傅里叶变换中所有高频部分，这些成份处与原点的距离大于指定距离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  <a:p>
            <a:endParaRPr lang="en-US" altLang="zh-CN" dirty="0" smtClean="0"/>
          </a:p>
          <a:p>
            <a:r>
              <a:rPr lang="zh-CN" altLang="en-US" dirty="0"/>
              <a:t>理想的低通滤波器的变换函数</a:t>
            </a:r>
            <a:r>
              <a:rPr lang="en-US" altLang="zh-CN" dirty="0"/>
              <a:t>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zh-CN" altLang="en-US" dirty="0" smtClean="0"/>
              <a:t>，      是指定的非负数值，</a:t>
            </a:r>
            <a:r>
              <a:rPr lang="en-US" altLang="zh-CN" dirty="0" smtClean="0"/>
              <a:t>D(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点距离频率矩形原点的距离。由于变换被中心化了。如果要研究的图像尺寸为</a:t>
            </a:r>
            <a:r>
              <a:rPr lang="en-US" altLang="zh-CN" dirty="0" smtClean="0"/>
              <a:t>M x N</a:t>
            </a:r>
            <a:r>
              <a:rPr lang="zh-CN" altLang="en-US" dirty="0" smtClean="0"/>
              <a:t>，从点（</a:t>
            </a:r>
            <a:r>
              <a:rPr lang="en-US" altLang="zh-CN" dirty="0" err="1" smtClean="0"/>
              <a:t>u,v</a:t>
            </a:r>
            <a:r>
              <a:rPr lang="zh-CN" altLang="en-US" dirty="0" smtClean="0"/>
              <a:t>）到傅里叶变换中心（原点）的距离如下所示：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9" y="3637695"/>
            <a:ext cx="3279648" cy="6080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969764"/>
            <a:ext cx="4462272" cy="524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33257"/>
            <a:ext cx="291084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721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理想低通滤波器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0"/>
          <a:stretch/>
        </p:blipFill>
        <p:spPr bwMode="auto">
          <a:xfrm>
            <a:off x="0" y="980194"/>
            <a:ext cx="9144000" cy="305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72" y="3988998"/>
            <a:ext cx="2760121" cy="719139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理想低通滤波器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ILPF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变换函数的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透视图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865203" y="3992716"/>
            <a:ext cx="2877016" cy="719138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以图像显示的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理想滤波器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842579" y="3988999"/>
            <a:ext cx="3033132" cy="719138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理想滤波器的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径向横截面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53760" y="5833270"/>
            <a:ext cx="63921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理想低通滤波器陡峭的截止频率可以在计算机上实现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电子器件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不可实现！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3759" y="4919208"/>
            <a:ext cx="639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对于理想的低通滤波器横截面，在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H(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)=1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H(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)=0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之间的过渡点称为“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截止频率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7618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图像的功率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通过基于截止频率的函数对</a:t>
            </a:r>
            <a:r>
              <a:rPr lang="en-US" altLang="zh-CN" dirty="0"/>
              <a:t>LPF </a:t>
            </a:r>
            <a:r>
              <a:rPr lang="zh-CN" altLang="en-US" dirty="0"/>
              <a:t>性能比较。标示截止频率位置的方法是：</a:t>
            </a:r>
            <a:r>
              <a:rPr lang="zh-CN" altLang="en-US" dirty="0">
                <a:solidFill>
                  <a:srgbClr val="FF0000"/>
                </a:solidFill>
              </a:rPr>
              <a:t>计算截止频率以内的图像功率占图像总功率值</a:t>
            </a:r>
            <a:r>
              <a:rPr lang="en-US" altLang="zh-CN" dirty="0">
                <a:solidFill>
                  <a:srgbClr val="FF0000"/>
                </a:solidFill>
              </a:rPr>
              <a:t>PT </a:t>
            </a:r>
            <a:r>
              <a:rPr lang="zh-CN" altLang="en-US" dirty="0">
                <a:solidFill>
                  <a:srgbClr val="FF0000"/>
                </a:solidFill>
              </a:rPr>
              <a:t>的百分比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总</a:t>
            </a:r>
            <a:r>
              <a:rPr lang="zh-CN" altLang="en-US" dirty="0"/>
              <a:t>功率</a:t>
            </a:r>
            <a:r>
              <a:rPr lang="en-US" altLang="zh-CN" dirty="0"/>
              <a:t>P</a:t>
            </a:r>
            <a:r>
              <a:rPr lang="en-US" altLang="zh-CN" sz="1400" dirty="0"/>
              <a:t>T</a:t>
            </a:r>
            <a:r>
              <a:rPr lang="zh-CN" altLang="en-US" dirty="0"/>
              <a:t>是频域全部点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 </a:t>
            </a:r>
            <a:r>
              <a:rPr lang="zh-CN" altLang="en-US" dirty="0"/>
              <a:t>的功率谱成份之和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P(</a:t>
            </a:r>
            <a:r>
              <a:rPr lang="en-US" altLang="zh-CN" dirty="0" err="1"/>
              <a:t>u,v</a:t>
            </a:r>
            <a:r>
              <a:rPr lang="en-US" altLang="zh-CN" dirty="0"/>
              <a:t>) </a:t>
            </a:r>
            <a:r>
              <a:rPr lang="zh-CN" altLang="en-US" dirty="0"/>
              <a:t>是傅立叶变换功率谱：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通过的功率为原点在频率矩形的中心、半径为</a:t>
            </a:r>
            <a:r>
              <a:rPr lang="en-US" altLang="zh-CN" dirty="0"/>
              <a:t>r</a:t>
            </a:r>
            <a:r>
              <a:rPr lang="zh-CN" altLang="en-US" dirty="0"/>
              <a:t>的</a:t>
            </a:r>
            <a:r>
              <a:rPr lang="zh-CN" altLang="en-US" dirty="0" smtClean="0"/>
              <a:t>圆包含</a:t>
            </a:r>
            <a:r>
              <a:rPr lang="en-US" altLang="zh-CN" dirty="0"/>
              <a:t>α% </a:t>
            </a:r>
            <a:r>
              <a:rPr lang="zh-CN" altLang="en-US" dirty="0"/>
              <a:t>的功率，即： 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28120"/>
            <a:ext cx="2400300" cy="7376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34" y="4143966"/>
            <a:ext cx="4494276" cy="286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17" y="5622087"/>
            <a:ext cx="2473452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73342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32" y="0"/>
            <a:ext cx="49990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133600"/>
            <a:ext cx="4368800" cy="4724400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 smtClean="0"/>
              <a:t>上图显示了图像的傅里叶谱示。</a:t>
            </a:r>
            <a:endParaRPr lang="en-US" altLang="zh-CN" dirty="0" smtClean="0"/>
          </a:p>
          <a:p>
            <a:r>
              <a:rPr lang="zh-CN" altLang="en-US" dirty="0" smtClean="0"/>
              <a:t>在谱中叠加的圆周分别有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15, 30, 80, 230</a:t>
            </a:r>
            <a:r>
              <a:rPr lang="zh-CN" altLang="en-US" dirty="0" smtClean="0"/>
              <a:t>像素的半径。这些圆周包围了图像功率的百分比分别为</a:t>
            </a:r>
            <a:r>
              <a:rPr lang="en-US" altLang="zh-CN" dirty="0" smtClean="0"/>
              <a:t>90%, 94.6%, 96.4%, 98%, 99.5%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右图显示了用所示半径处截止频率的理想低通滤波器的结果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40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理想低通滤波</a:t>
            </a:r>
            <a:r>
              <a:rPr lang="en-US" altLang="zh-CN" dirty="0" smtClean="0"/>
              <a:t>--</a:t>
            </a:r>
            <a:r>
              <a:rPr lang="zh-CN" altLang="en-US" dirty="0" smtClean="0"/>
              <a:t>振铃现象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R=5</a:t>
            </a:r>
            <a:r>
              <a:rPr lang="zh-CN" altLang="en-US" dirty="0" smtClean="0"/>
              <a:t>的</a:t>
            </a:r>
            <a:r>
              <a:rPr lang="en-US" altLang="zh-CN" dirty="0"/>
              <a:t>ILPF</a:t>
            </a:r>
            <a:r>
              <a:rPr lang="zh-CN" altLang="en-US" dirty="0"/>
              <a:t>，空间滤波器单位脉冲响应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/>
              <a:t>) </a:t>
            </a:r>
            <a:r>
              <a:rPr lang="zh-CN" altLang="en-US" dirty="0"/>
              <a:t>乘</a:t>
            </a:r>
            <a:r>
              <a:rPr lang="zh-CN" altLang="en-US" dirty="0" smtClean="0"/>
              <a:t>以</a:t>
            </a:r>
            <a:r>
              <a:rPr lang="en-US" altLang="zh-CN" dirty="0"/>
              <a:t> </a:t>
            </a:r>
            <a:r>
              <a:rPr lang="en-US" altLang="zh-CN" dirty="0" smtClean="0"/>
              <a:t>               </a:t>
            </a:r>
            <a:r>
              <a:rPr lang="zh-CN" altLang="en-US" dirty="0" smtClean="0"/>
              <a:t>中心化</a:t>
            </a:r>
            <a:r>
              <a:rPr lang="zh-CN" altLang="en-US" dirty="0"/>
              <a:t>； </a:t>
            </a:r>
          </a:p>
          <a:p>
            <a:pPr lvl="1"/>
            <a:r>
              <a:rPr lang="zh-CN" altLang="en-US" dirty="0"/>
              <a:t>反傅里叶变换； </a:t>
            </a:r>
          </a:p>
          <a:p>
            <a:pPr lvl="1"/>
            <a:r>
              <a:rPr lang="en-US" altLang="zh-CN" dirty="0"/>
              <a:t>IDFT </a:t>
            </a:r>
            <a:r>
              <a:rPr lang="zh-CN" altLang="en-US" dirty="0"/>
              <a:t>的实部乘</a:t>
            </a:r>
            <a:r>
              <a:rPr lang="zh-CN" altLang="en-US" dirty="0" smtClean="0"/>
              <a:t>以</a:t>
            </a:r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zh-CN" altLang="en-US" dirty="0" smtClean="0"/>
              <a:t>得到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 . 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9" y="2003363"/>
            <a:ext cx="867156" cy="277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7" y="3514729"/>
            <a:ext cx="259238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7" y="3514729"/>
            <a:ext cx="25193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79564" y="5800729"/>
            <a:ext cx="30941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r=5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的频域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ILPF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H(u,v)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29302" y="5819779"/>
            <a:ext cx="8451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4" y="2661099"/>
            <a:ext cx="867156" cy="2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1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理想低通滤波</a:t>
            </a:r>
            <a:r>
              <a:rPr lang="en-US" altLang="zh-CN" dirty="0"/>
              <a:t>--</a:t>
            </a:r>
            <a:r>
              <a:rPr lang="zh-CN" altLang="en-US" dirty="0"/>
              <a:t>振铃</a:t>
            </a:r>
            <a:r>
              <a:rPr lang="zh-CN" altLang="en-US" dirty="0" smtClean="0"/>
              <a:t>现象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24150" y="1685863"/>
            <a:ext cx="5867400" cy="4511741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dirty="0"/>
              <a:t>空间域单位脉冲响应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两个主要特性：</a:t>
            </a:r>
          </a:p>
          <a:p>
            <a:pPr>
              <a:lnSpc>
                <a:spcPct val="115000"/>
              </a:lnSpc>
            </a:pPr>
            <a:r>
              <a:rPr lang="zh-CN" altLang="en-US" dirty="0"/>
              <a:t>原点处有一个主要的中心成份，其主要决定模糊；</a:t>
            </a:r>
          </a:p>
          <a:p>
            <a:pPr>
              <a:lnSpc>
                <a:spcPct val="115000"/>
              </a:lnSpc>
            </a:pPr>
            <a:r>
              <a:rPr lang="zh-CN" altLang="en-US" dirty="0" smtClean="0"/>
              <a:t>中心</a:t>
            </a:r>
            <a:r>
              <a:rPr lang="zh-CN" altLang="en-US" dirty="0"/>
              <a:t>成份周围集中、呈周期性的成份，其主要决定理想滤波器振铃现象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15000"/>
              </a:lnSpc>
            </a:pPr>
            <a:r>
              <a:rPr lang="en-US" altLang="zh-CN" dirty="0" smtClean="0"/>
              <a:t>h(</a:t>
            </a:r>
            <a:r>
              <a:rPr lang="en-US" altLang="zh-CN" dirty="0" err="1" smtClean="0"/>
              <a:t>x,y</a:t>
            </a:r>
            <a:r>
              <a:rPr lang="en-US" altLang="zh-CN" dirty="0"/>
              <a:t>) </a:t>
            </a:r>
            <a:r>
              <a:rPr lang="zh-CN" altLang="en-US" dirty="0"/>
              <a:t>中同心振铃的半径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成</a:t>
            </a:r>
            <a:r>
              <a:rPr lang="zh-CN" altLang="en-US" dirty="0"/>
              <a:t>反比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>
              <a:lnSpc>
                <a:spcPct val="115000"/>
              </a:lnSpc>
            </a:pPr>
            <a:r>
              <a:rPr lang="zh-CN" altLang="en-US" dirty="0" smtClean="0"/>
              <a:t>小</a:t>
            </a:r>
            <a:r>
              <a:rPr lang="zh-CN" altLang="en-US" dirty="0"/>
              <a:t>的</a:t>
            </a:r>
            <a:r>
              <a:rPr lang="en-US" altLang="zh-CN" dirty="0"/>
              <a:t>D0 </a:t>
            </a:r>
            <a:r>
              <a:rPr lang="zh-CN" altLang="en-US" dirty="0"/>
              <a:t>在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中产生稍微宽的振铃，并且在</a:t>
            </a:r>
            <a:r>
              <a:rPr lang="en-US" altLang="zh-CN" dirty="0"/>
              <a:t>g(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产生模糊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>
              <a:lnSpc>
                <a:spcPct val="115000"/>
              </a:lnSpc>
            </a:pPr>
            <a:r>
              <a:rPr lang="zh-CN" altLang="en-US" dirty="0" smtClean="0"/>
              <a:t>大的</a:t>
            </a: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产生</a:t>
            </a:r>
            <a:r>
              <a:rPr lang="zh-CN" altLang="en-US" dirty="0"/>
              <a:t>更多</a:t>
            </a:r>
            <a:r>
              <a:rPr lang="en-US" altLang="zh-CN" dirty="0"/>
              <a:t>(</a:t>
            </a:r>
            <a:r>
              <a:rPr lang="zh-CN" altLang="en-US" dirty="0"/>
              <a:t>增加数目</a:t>
            </a:r>
            <a:r>
              <a:rPr lang="en-US" altLang="zh-CN" dirty="0"/>
              <a:t>) </a:t>
            </a:r>
            <a:r>
              <a:rPr lang="zh-CN" altLang="en-US" dirty="0"/>
              <a:t>细微的振铃和较少的模糊。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89138"/>
            <a:ext cx="2422525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97425"/>
            <a:ext cx="2328862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3517900"/>
            <a:ext cx="291084" cy="213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584065"/>
            <a:ext cx="291084" cy="213360"/>
          </a:xfrm>
          <a:prstGeom prst="rect">
            <a:avLst/>
          </a:prstGeom>
        </p:spPr>
      </p:pic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38364" y="3201312"/>
            <a:ext cx="2400300" cy="2086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780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为什么要做图像变换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34" y="2433381"/>
            <a:ext cx="4462281" cy="2121412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图像的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7783" y="1476713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变换后的图像，大部分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都分布在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谱段，这对以后图像的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都比较有利。这使得运算次数减少，节省时间。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581150" y="4114800"/>
            <a:ext cx="800100" cy="439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5250" y="4688883"/>
            <a:ext cx="188595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图像基本外形轮廓特征、总体灰度信息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78934" y="5768974"/>
            <a:ext cx="153696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图像分块和区域特征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4909" y="5289047"/>
            <a:ext cx="153696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图像边缘、线条、纹理等细节信息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79534" y="5150548"/>
            <a:ext cx="153696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部分图像高频噪声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947417" y="4334796"/>
            <a:ext cx="387921" cy="12774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397309" y="4283212"/>
            <a:ext cx="397007" cy="8673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57783" y="4421711"/>
            <a:ext cx="1913003" cy="645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59" y="4384960"/>
            <a:ext cx="128016" cy="228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80" y="2438929"/>
            <a:ext cx="182880" cy="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97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理想低通滤波</a:t>
            </a:r>
            <a:r>
              <a:rPr lang="en-US" altLang="zh-CN" dirty="0"/>
              <a:t>--</a:t>
            </a:r>
            <a:r>
              <a:rPr lang="zh-CN" altLang="en-US" dirty="0"/>
              <a:t>振铃现象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95438"/>
            <a:ext cx="2411413" cy="2160587"/>
          </a:xfrm>
          <a:prstGeom prst="rect">
            <a:avLst/>
          </a:prstGeom>
          <a:noFill/>
          <a:ln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595438"/>
            <a:ext cx="22320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555875" y="2387600"/>
            <a:ext cx="406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66"/>
                </a:solidFill>
              </a:rPr>
              <a:t>*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580063" y="2459038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522413"/>
            <a:ext cx="2660650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259263"/>
            <a:ext cx="2282825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156325" y="1522413"/>
            <a:ext cx="2660650" cy="2376487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4051300"/>
            <a:ext cx="31854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色背景下五个明亮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的像素组成， 明亮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的点可以近似为冲激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84825" y="4114800"/>
            <a:ext cx="357020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结果图像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g(x,y)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原始亮点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通过卷积而发生模糊，振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铃现象在此种情况下非常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严重，以至于相互之间的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干扰而发生畸变</a:t>
            </a:r>
          </a:p>
        </p:txBody>
      </p:sp>
    </p:spTree>
    <p:extLst>
      <p:ext uri="{BB962C8B-B14F-4D97-AF65-F5344CB8AC3E}">
        <p14:creationId xmlns:p14="http://schemas.microsoft.com/office/powerpoint/2010/main" val="4386726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巴特沃斯滤波器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n</a:t>
            </a:r>
            <a:r>
              <a:rPr lang="zh-CN" altLang="en-US" dirty="0" smtClean="0"/>
              <a:t>阶</a:t>
            </a:r>
            <a:r>
              <a:rPr lang="zh-CN" altLang="en-US" dirty="0"/>
              <a:t>巴特沃斯</a:t>
            </a:r>
            <a:r>
              <a:rPr lang="zh-CN" altLang="en-US" dirty="0" smtClean="0"/>
              <a:t>低通滤波器</a:t>
            </a:r>
            <a:r>
              <a:rPr lang="en-US" altLang="zh-CN" dirty="0"/>
              <a:t>(BLPF)</a:t>
            </a:r>
            <a:r>
              <a:rPr lang="zh-CN" altLang="en-US" dirty="0"/>
              <a:t>的传递函数定义</a:t>
            </a:r>
            <a:r>
              <a:rPr lang="en-US" altLang="zh-CN" dirty="0"/>
              <a:t>: 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1950" y="3605518"/>
            <a:ext cx="8279161" cy="3168219"/>
            <a:chOff x="-177631" y="2434953"/>
            <a:chExt cx="8892703" cy="389790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95"/>
            <a:stretch/>
          </p:blipFill>
          <p:spPr bwMode="auto">
            <a:xfrm>
              <a:off x="-33641" y="2434953"/>
              <a:ext cx="8748713" cy="3151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-177631" y="5613401"/>
              <a:ext cx="2717631" cy="719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巴特沃思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低通滤波器传递函数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u,v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3D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透视图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802505" y="5613400"/>
              <a:ext cx="248837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以图像显示的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BLPF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滤波器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频域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特性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H(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u,v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159501" y="5586110"/>
              <a:ext cx="233191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BLPF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滤波器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u,v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径向横截面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0"/>
          <a:stretch/>
        </p:blipFill>
        <p:spPr bwMode="auto">
          <a:xfrm>
            <a:off x="2963105" y="-4653"/>
            <a:ext cx="615181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09" y="2540000"/>
            <a:ext cx="3733250" cy="6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753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4"/>
          <a:stretch/>
        </p:blipFill>
        <p:spPr bwMode="auto">
          <a:xfrm>
            <a:off x="4945584" y="480955"/>
            <a:ext cx="4255107" cy="632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2"/>
          <a:stretch/>
        </p:blipFill>
        <p:spPr bwMode="auto">
          <a:xfrm>
            <a:off x="346598" y="533399"/>
            <a:ext cx="4252390" cy="627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554289" y="115402"/>
            <a:ext cx="15776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理想低通滤波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8577" y="111623"/>
            <a:ext cx="23968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阶巴特沃斯低通滤波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1290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巴特沃斯滤波器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一阶的巴特沃斯滤波器没有振铃</a:t>
            </a:r>
            <a:endParaRPr lang="en-US" altLang="zh-CN" dirty="0"/>
          </a:p>
          <a:p>
            <a:r>
              <a:rPr lang="zh-CN" altLang="en-US" dirty="0" smtClean="0"/>
              <a:t>二阶的巴特沃斯有很微小的振铃，但阶数增大时振铃就成为主要因素。当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充分大时，巴特沃斯就变成理想滤波器</a:t>
            </a:r>
            <a:endParaRPr lang="en-US" altLang="zh-CN" dirty="0"/>
          </a:p>
          <a:p>
            <a:r>
              <a:rPr lang="zh-CN" altLang="en-US" dirty="0" smtClean="0"/>
              <a:t>不同阶数、相同截至频率（都为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个像素）的</a:t>
            </a:r>
            <a:r>
              <a:rPr lang="en-US" altLang="zh-CN" dirty="0" smtClean="0"/>
              <a:t>BLPF</a:t>
            </a:r>
            <a:r>
              <a:rPr lang="zh-CN" altLang="en-US" dirty="0" smtClean="0"/>
              <a:t>空间域 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图像表示与剖面图：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73050" y="3414683"/>
            <a:ext cx="8141653" cy="3511550"/>
            <a:chOff x="393436" y="2343150"/>
            <a:chExt cx="8141653" cy="351155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22"/>
            <a:stretch/>
          </p:blipFill>
          <p:spPr bwMode="auto">
            <a:xfrm>
              <a:off x="393436" y="2343150"/>
              <a:ext cx="8141653" cy="351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接连接符 6"/>
            <p:cNvCxnSpPr/>
            <p:nvPr/>
          </p:nvCxnSpPr>
          <p:spPr>
            <a:xfrm>
              <a:off x="453759" y="3340100"/>
              <a:ext cx="799174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85245" y="4267202"/>
              <a:ext cx="6691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n=1                                n=2                                n=5                              n=20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32078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高斯低通滤波器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二维高斯低通滤波器可以下式给出：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其中，      是截止频率。当                       时，滤波器下降到它最大值的</a:t>
            </a:r>
            <a:r>
              <a:rPr lang="en-US" altLang="zh-CN" dirty="0" smtClean="0"/>
              <a:t>0.667</a:t>
            </a:r>
            <a:r>
              <a:rPr lang="zh-CN" altLang="en-US" dirty="0" smtClean="0"/>
              <a:t>处。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235200"/>
            <a:ext cx="343581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978150"/>
            <a:ext cx="291084" cy="213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41" y="2952750"/>
            <a:ext cx="1431036" cy="252984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 bwMode="auto">
          <a:xfrm>
            <a:off x="2" y="3757677"/>
            <a:ext cx="9143998" cy="275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1980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 bwMode="auto">
          <a:xfrm>
            <a:off x="4476749" y="685800"/>
            <a:ext cx="4164177" cy="618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2"/>
          <a:stretch/>
        </p:blipFill>
        <p:spPr bwMode="auto">
          <a:xfrm>
            <a:off x="2" y="685800"/>
            <a:ext cx="4252390" cy="627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554289" y="115402"/>
            <a:ext cx="15776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理想低通滤波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8577" y="111623"/>
            <a:ext cx="156966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高斯低通滤波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038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961"/>
            <a:ext cx="2963163" cy="54939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0"/>
          <a:stretch/>
        </p:blipFill>
        <p:spPr bwMode="auto">
          <a:xfrm>
            <a:off x="2963163" y="293474"/>
            <a:ext cx="6137574" cy="187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82"/>
          <a:stretch/>
        </p:blipFill>
        <p:spPr bwMode="auto">
          <a:xfrm>
            <a:off x="2104542" y="2935319"/>
            <a:ext cx="6763233" cy="201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0"/>
          <a:stretch/>
        </p:blipFill>
        <p:spPr bwMode="auto">
          <a:xfrm>
            <a:off x="2048412" y="4804097"/>
            <a:ext cx="7095588" cy="214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4529047"/>
            <a:ext cx="3435810" cy="419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202"/>
            <a:ext cx="3733250" cy="665210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0" y="80056"/>
            <a:ext cx="8229600" cy="533400"/>
          </a:xfrm>
        </p:spPr>
        <p:txBody>
          <a:bodyPr/>
          <a:lstStyle/>
          <a:p>
            <a:r>
              <a:rPr lang="zh-CN" altLang="en-US" dirty="0" smtClean="0"/>
              <a:t>低通滤波器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8203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1685863"/>
            <a:ext cx="7838673" cy="406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27077" y="5753099"/>
            <a:ext cx="365442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低分辨率文本样本（注意放大图中的断裂字符）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06938" y="5753100"/>
            <a:ext cx="365442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GLPF</a:t>
            </a:r>
            <a:r>
              <a:rPr lang="zh-CN" altLang="en-US" dirty="0" smtClean="0"/>
              <a:t>滤波的结果（断开的字符线段被连上）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36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2"/>
          <a:stretch/>
        </p:blipFill>
        <p:spPr bwMode="auto">
          <a:xfrm>
            <a:off x="175334" y="1473138"/>
            <a:ext cx="8968666" cy="449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49165" y="5991742"/>
            <a:ext cx="13388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清晰</a:t>
            </a:r>
            <a:r>
              <a:rPr lang="zh-CN" altLang="en-US" dirty="0" smtClean="0"/>
              <a:t>的原图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87963" y="5984879"/>
            <a:ext cx="249459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sz="1200" dirty="0" smtClean="0"/>
              <a:t>0</a:t>
            </a:r>
            <a:r>
              <a:rPr lang="en-US" altLang="zh-CN" dirty="0" smtClean="0"/>
              <a:t>=100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GLPF</a:t>
            </a:r>
            <a:r>
              <a:rPr lang="zh-CN" altLang="en-US" dirty="0" smtClean="0"/>
              <a:t>滤波结果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04241" y="5984879"/>
            <a:ext cx="237757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sz="1200" dirty="0" smtClean="0"/>
              <a:t>0</a:t>
            </a:r>
            <a:r>
              <a:rPr lang="en-US" altLang="zh-CN" dirty="0" smtClean="0"/>
              <a:t>=50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GLPF</a:t>
            </a:r>
            <a:r>
              <a:rPr lang="zh-CN" altLang="en-US" dirty="0" smtClean="0"/>
              <a:t>滤波结果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11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</a:rPr>
              <a:t>频率域平滑</a:t>
            </a:r>
            <a:r>
              <a:rPr lang="zh-CN" altLang="en-US" dirty="0" smtClean="0">
                <a:latin typeface="Times New Roman" panose="02020603050405020304" pitchFamily="18" charset="0"/>
              </a:rPr>
              <a:t>滤波器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0"/>
          <a:stretch/>
        </p:blipFill>
        <p:spPr bwMode="auto">
          <a:xfrm>
            <a:off x="57523" y="1685863"/>
            <a:ext cx="9022071" cy="329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53759" y="5218670"/>
            <a:ext cx="203132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具有扫描线的原图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61087" y="5211807"/>
            <a:ext cx="237757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sz="1200" dirty="0" smtClean="0"/>
              <a:t>0</a:t>
            </a:r>
            <a:r>
              <a:rPr lang="en-US" altLang="zh-CN" dirty="0" smtClean="0"/>
              <a:t>=50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GLPF</a:t>
            </a:r>
            <a:r>
              <a:rPr lang="zh-CN" altLang="en-US" dirty="0" smtClean="0"/>
              <a:t>滤波结果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57998" y="5211807"/>
            <a:ext cx="237757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sz="1200" dirty="0" smtClean="0"/>
              <a:t>0</a:t>
            </a:r>
            <a:r>
              <a:rPr lang="en-US" altLang="zh-CN" dirty="0" smtClean="0"/>
              <a:t>=20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GLPF</a:t>
            </a:r>
            <a:r>
              <a:rPr lang="zh-CN" altLang="en-US" dirty="0" smtClean="0"/>
              <a:t>滤波结果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1757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对周期函数进行分解</a:t>
            </a:r>
            <a:r>
              <a:rPr lang="en-US" altLang="zh-CN" dirty="0" smtClean="0"/>
              <a:t>-</a:t>
            </a:r>
            <a:r>
              <a:rPr lang="zh-CN" altLang="en-US" dirty="0" smtClean="0"/>
              <a:t>傅里叶级数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从傅里叶级数 到 傅里叶变换</a:t>
            </a:r>
            <a:endParaRPr lang="zh-CN" altLang="en-US" dirty="0"/>
          </a:p>
        </p:txBody>
      </p:sp>
      <p:pic>
        <p:nvPicPr>
          <p:cNvPr id="37890" name="Picture 2" descr="https://pic2.zhimg.com/v2-cb5c776e3a4f953072afadacba28f755_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2" y="2700307"/>
            <a:ext cx="7008706" cy="32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3759" y="1787463"/>
            <a:ext cx="8229600" cy="4511741"/>
          </a:xfrm>
        </p:spPr>
        <p:txBody>
          <a:bodyPr/>
          <a:lstStyle/>
          <a:p>
            <a:r>
              <a:rPr lang="zh-CN" altLang="en-US" dirty="0" smtClean="0"/>
              <a:t>拉格朗日等数学家发现 </a:t>
            </a:r>
            <a:r>
              <a:rPr lang="zh-CN" altLang="en-US" b="1" dirty="0" smtClean="0"/>
              <a:t>某些 </a:t>
            </a:r>
            <a:r>
              <a:rPr lang="zh-CN" altLang="en-US" dirty="0" smtClean="0">
                <a:solidFill>
                  <a:srgbClr val="FF0000"/>
                </a:solidFill>
              </a:rPr>
              <a:t>周期</a:t>
            </a:r>
            <a:r>
              <a:rPr lang="zh-CN" altLang="en-US" dirty="0" smtClean="0"/>
              <a:t> 函数可以由三角函数的和来表示：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4157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由低通滤波可知，</a:t>
            </a:r>
            <a:r>
              <a:rPr lang="zh-CN" altLang="en-US" dirty="0" smtClean="0"/>
              <a:t>衰减高频</a:t>
            </a:r>
            <a:r>
              <a:rPr lang="zh-CN" altLang="en-US" dirty="0"/>
              <a:t>成份将使图像</a:t>
            </a:r>
            <a:r>
              <a:rPr lang="zh-CN" altLang="en-US" dirty="0" smtClean="0"/>
              <a:t>模糊</a:t>
            </a:r>
            <a:endParaRPr lang="zh-CN" altLang="en-US" dirty="0"/>
          </a:p>
          <a:p>
            <a:r>
              <a:rPr lang="zh-CN" altLang="en-US" dirty="0"/>
              <a:t>由于在灰度级的边缘和其它地方的急剧变化与高频有关，图像锐化能够在频率域用高通滤波器处理实现，衰减低频部分不会扰乱傅里叶变换的高频信息。</a:t>
            </a:r>
          </a:p>
          <a:p>
            <a:r>
              <a:rPr lang="zh-CN" altLang="en-US" dirty="0"/>
              <a:t>高通滤波器</a:t>
            </a:r>
            <a:r>
              <a:rPr lang="zh-CN" altLang="en-US" dirty="0" smtClean="0"/>
              <a:t>的滤波函数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理想高通滤波器</a:t>
            </a:r>
            <a:r>
              <a:rPr lang="en-US" altLang="zh-CN" dirty="0"/>
              <a:t>IHPF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巴特沃思</a:t>
            </a:r>
            <a:r>
              <a:rPr lang="zh-CN" altLang="en-US" dirty="0"/>
              <a:t>高通滤波器</a:t>
            </a:r>
            <a:r>
              <a:rPr lang="en-US" altLang="zh-CN" dirty="0"/>
              <a:t>BHPF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高斯</a:t>
            </a:r>
            <a:r>
              <a:rPr lang="zh-CN" altLang="en-US" dirty="0"/>
              <a:t>高通滤波器</a:t>
            </a:r>
            <a:r>
              <a:rPr lang="en-US" altLang="zh-CN" dirty="0"/>
              <a:t>GHPF</a:t>
            </a:r>
            <a:r>
              <a:rPr lang="zh-CN" altLang="en-US" dirty="0"/>
              <a:t>；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频率域锐化滤波器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89" y="3619500"/>
            <a:ext cx="4632564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77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5"/>
          <a:stretch/>
        </p:blipFill>
        <p:spPr bwMode="auto">
          <a:xfrm>
            <a:off x="2644440" y="313162"/>
            <a:ext cx="6499560" cy="604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58909" y="953739"/>
            <a:ext cx="251936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/>
              <a:t>理想高通滤波器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-70193" y="2773403"/>
            <a:ext cx="3025775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巴特沃斯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高通滤波器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-58909" y="4835466"/>
            <a:ext cx="273685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/>
              <a:t>高斯高通滤波器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1640844"/>
            <a:ext cx="3279648" cy="6080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579"/>
            <a:ext cx="3221209" cy="5739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01479"/>
            <a:ext cx="3355387" cy="3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7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对应的空间域滤波核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空间域高通滤波器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及相应的灰度剖面图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频率域锐化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1"/>
          <a:stretch/>
        </p:blipFill>
        <p:spPr bwMode="auto">
          <a:xfrm>
            <a:off x="361949" y="2500313"/>
            <a:ext cx="7618229" cy="416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8112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036717" y="14514"/>
            <a:ext cx="7150825" cy="6942631"/>
            <a:chOff x="1993175" y="0"/>
            <a:chExt cx="7150825" cy="694263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86"/>
            <a:stretch/>
          </p:blipFill>
          <p:spPr bwMode="auto">
            <a:xfrm>
              <a:off x="1993175" y="2253110"/>
              <a:ext cx="7150825" cy="2383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68"/>
            <a:stretch/>
          </p:blipFill>
          <p:spPr bwMode="auto">
            <a:xfrm>
              <a:off x="1993175" y="0"/>
              <a:ext cx="7150825" cy="2310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94"/>
            <a:stretch/>
          </p:blipFill>
          <p:spPr bwMode="auto">
            <a:xfrm>
              <a:off x="1997412" y="4579073"/>
              <a:ext cx="7145864" cy="2363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56277" y="310072"/>
            <a:ext cx="2519363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 smtClean="0"/>
              <a:t>理想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高通滤波器</a:t>
            </a:r>
            <a:endParaRPr lang="zh-CN" altLang="en-US" sz="2400" b="1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56277" y="2783573"/>
            <a:ext cx="3025775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巴特沃斯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高通滤波器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6277" y="5133963"/>
            <a:ext cx="273685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 smtClean="0"/>
              <a:t>高斯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高通滤波器</a:t>
            </a:r>
            <a:endParaRPr lang="zh-CN" altLang="en-US" sz="2400" b="1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71308" y="-15741"/>
            <a:ext cx="7314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(a)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15                       (b)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30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c)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976420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频率域的拉普拉斯算子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1656839"/>
            <a:ext cx="8229600" cy="4511741"/>
          </a:xfrm>
        </p:spPr>
        <p:txBody>
          <a:bodyPr/>
          <a:lstStyle/>
          <a:p>
            <a:r>
              <a:rPr lang="zh-CN" altLang="en-US" dirty="0" smtClean="0"/>
              <a:t>空间域拉普拉斯算子？如何求得频率域拉普拉斯算子？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频率域锐化滤波器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932650"/>
            <a:ext cx="3540252" cy="594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7" y="2925792"/>
            <a:ext cx="2697480" cy="6080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8" y="3912710"/>
            <a:ext cx="4012692" cy="594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7" y="3841633"/>
            <a:ext cx="3014472" cy="6080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6" y="4686331"/>
            <a:ext cx="6775704" cy="6233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94" y="5474203"/>
            <a:ext cx="2612136" cy="2865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2" y="6267768"/>
            <a:ext cx="3980688" cy="2865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38" y="6006923"/>
            <a:ext cx="2718816" cy="28651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68766" y="2100022"/>
            <a:ext cx="5329268" cy="595884"/>
            <a:chOff x="568766" y="2100022"/>
            <a:chExt cx="5329268" cy="595884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90" y="2100022"/>
              <a:ext cx="2866644" cy="59588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68766" y="2230777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傅里叶反变换公式：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32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频率域的拉普拉斯算子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对于离散情况：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计算 </a:t>
            </a:r>
            <a:r>
              <a:rPr lang="en-US" altLang="zh-CN" dirty="0" smtClean="0"/>
              <a:t>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时已经中心化了：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频率域锐化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7" y="2426151"/>
            <a:ext cx="7504176" cy="623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87" y="3526979"/>
            <a:ext cx="5145024" cy="4556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23" y="4249718"/>
            <a:ext cx="3852672" cy="4556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95" y="5524246"/>
            <a:ext cx="6185916" cy="6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47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" y="1685863"/>
            <a:ext cx="2170725" cy="51721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）是三维透视图。圆顶值为零，其他所有值为负值。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）以图像形式显示了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).</a:t>
            </a:r>
          </a:p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）从（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）的傅里叶反变换得到空间域拉普拉斯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d</a:t>
            </a:r>
            <a:r>
              <a:rPr lang="zh-CN" altLang="en-US" dirty="0" smtClean="0"/>
              <a:t>）为（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）的放大图像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e</a:t>
            </a:r>
            <a:r>
              <a:rPr lang="zh-CN" altLang="en-US" dirty="0" smtClean="0"/>
              <a:t>）通过（</a:t>
            </a:r>
            <a:r>
              <a:rPr lang="en-US" altLang="zh-CN" dirty="0" smtClean="0"/>
              <a:t>d</a:t>
            </a:r>
            <a:r>
              <a:rPr lang="zh-CN" altLang="en-US" dirty="0" smtClean="0"/>
              <a:t>）中心的灰度剖面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图（</a:t>
            </a:r>
            <a:r>
              <a:rPr lang="en-US" altLang="zh-CN" dirty="0" smtClean="0"/>
              <a:t>f</a:t>
            </a:r>
            <a:r>
              <a:rPr lang="zh-CN" altLang="en-US" dirty="0" smtClean="0"/>
              <a:t>）第三章使用的</a:t>
            </a:r>
            <a:r>
              <a:rPr lang="en-US" altLang="zh-CN" dirty="0" smtClean="0"/>
              <a:t>Lap.</a:t>
            </a:r>
            <a:r>
              <a:rPr lang="zh-CN" altLang="en-US" dirty="0" smtClean="0"/>
              <a:t>算子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频率域的</a:t>
            </a:r>
            <a:r>
              <a:rPr lang="zh-CN" altLang="en-US" dirty="0" smtClean="0"/>
              <a:t>拉普拉斯算子的展示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27" y="685800"/>
            <a:ext cx="697327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658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" y="1799771"/>
            <a:ext cx="3179265" cy="5058229"/>
          </a:xfrm>
        </p:spPr>
        <p:txBody>
          <a:bodyPr/>
          <a:lstStyle/>
          <a:p>
            <a:r>
              <a:rPr lang="zh-CN" altLang="en-US" dirty="0"/>
              <a:t>如</a:t>
            </a:r>
            <a:r>
              <a:rPr lang="zh-CN" altLang="en-US" dirty="0" smtClean="0"/>
              <a:t>图在空间域用单个模板得到增强的图像，在频率域中也可由单个模板得到增强图像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Lap.</a:t>
            </a:r>
            <a:r>
              <a:rPr lang="en-US" altLang="zh-CN" dirty="0"/>
              <a:t> Op</a:t>
            </a:r>
            <a:r>
              <a:rPr lang="en-US" altLang="zh-CN" dirty="0" smtClean="0"/>
              <a:t>. 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197730" y="0"/>
            <a:ext cx="5979834" cy="6858000"/>
            <a:chOff x="3796393" y="685800"/>
            <a:chExt cx="4700814" cy="53911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393" y="685800"/>
              <a:ext cx="4686300" cy="5391150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66"/>
            <a:stretch/>
          </p:blipFill>
          <p:spPr bwMode="auto">
            <a:xfrm>
              <a:off x="6154057" y="3381375"/>
              <a:ext cx="2343150" cy="269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3186396"/>
            <a:ext cx="3134868" cy="286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3684527"/>
            <a:ext cx="1508760" cy="9113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07" y="3690554"/>
            <a:ext cx="1901952" cy="9113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4990575"/>
            <a:ext cx="4338213" cy="4264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" y="5649026"/>
            <a:ext cx="4506013" cy="4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14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同态滤波器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4039" y="1198902"/>
            <a:ext cx="8229600" cy="4511741"/>
          </a:xfrm>
        </p:spPr>
        <p:txBody>
          <a:bodyPr/>
          <a:lstStyle/>
          <a:p>
            <a:r>
              <a:rPr lang="zh-CN" altLang="en-US" dirty="0" smtClean="0"/>
              <a:t>照度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反射模型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zh-CN" altLang="en-US" dirty="0" smtClean="0"/>
              <a:t>同态滤波</a:t>
            </a:r>
            <a:r>
              <a:rPr lang="zh-CN" altLang="en-US" dirty="0"/>
              <a:t>器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46" y="1249269"/>
            <a:ext cx="2537460" cy="2529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8" y="1619808"/>
            <a:ext cx="3514344" cy="5562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7" y="2939257"/>
            <a:ext cx="4753356" cy="5562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8" y="4157275"/>
            <a:ext cx="3163824" cy="25298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8" y="5323562"/>
            <a:ext cx="4959096" cy="5562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4000765"/>
            <a:ext cx="3802380" cy="11811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26" y="1968444"/>
            <a:ext cx="3221736" cy="920496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7" name="直接箭头连接符 26"/>
          <p:cNvCxnSpPr>
            <a:stCxn id="12" idx="2"/>
          </p:cNvCxnSpPr>
          <p:nvPr/>
        </p:nvCxnSpPr>
        <p:spPr>
          <a:xfrm>
            <a:off x="1973750" y="2176068"/>
            <a:ext cx="0" cy="7631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067506" y="23372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求傅里叶变换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973750" y="3495582"/>
            <a:ext cx="0" cy="66169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067506" y="36567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傅里叶变换结果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973750" y="4410259"/>
            <a:ext cx="0" cy="9133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067506" y="46566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应用频域滤波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endCxn id="36" idx="1"/>
          </p:cNvCxnSpPr>
          <p:nvPr/>
        </p:nvCxnSpPr>
        <p:spPr>
          <a:xfrm flipV="1">
            <a:off x="4303293" y="4591315"/>
            <a:ext cx="1038327" cy="71503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6118742" y="2888940"/>
            <a:ext cx="5240" cy="11288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 rot="19483606">
            <a:off x="3879834" y="46364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傅里叶反变换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203217" y="330463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求出经同态滤波后的结果</a:t>
            </a:r>
            <a:endParaRPr lang="zh-CN" alt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/>
          <a:stretch/>
        </p:blipFill>
        <p:spPr bwMode="auto">
          <a:xfrm>
            <a:off x="1335314" y="5973762"/>
            <a:ext cx="5726411" cy="8842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4170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3" grpId="0"/>
      <p:bldP spid="42" grpId="0"/>
      <p:bldP spid="4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同态滤波器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9870" y="5432450"/>
            <a:ext cx="2756532" cy="130395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 smtClean="0"/>
              <a:t>高频：增强</a:t>
            </a:r>
            <a:endParaRPr lang="en-US" altLang="zh-CN" dirty="0" smtClean="0"/>
          </a:p>
          <a:p>
            <a:r>
              <a:rPr lang="zh-CN" altLang="en-US" dirty="0" smtClean="0"/>
              <a:t>低频：减弱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70" y="1824861"/>
            <a:ext cx="3812799" cy="316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" y="6029857"/>
            <a:ext cx="4959096" cy="5562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43" y="1255488"/>
            <a:ext cx="763524" cy="2240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85" y="1255488"/>
            <a:ext cx="1181100" cy="224028"/>
          </a:xfrm>
          <a:prstGeom prst="rect">
            <a:avLst/>
          </a:prstGeom>
        </p:spPr>
      </p:pic>
      <p:pic>
        <p:nvPicPr>
          <p:cNvPr id="12" name="Picture 2" descr="E:\Code\IntrinsicDecompSP\IntrinsicDecomposition\TestImages\MIT\raccoon\diffus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549710"/>
            <a:ext cx="2162062" cy="154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E:\Code\IntrinsicDecompSP\IntrinsicDecomposition\TestImages\MIT\raccoon\shadin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92" y="3853669"/>
            <a:ext cx="2162062" cy="154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29" y="1520333"/>
            <a:ext cx="2155975" cy="154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4"/>
          <p:cNvCxnSpPr>
            <a:cxnSpLocks noChangeShapeType="1"/>
            <a:stCxn id="12" idx="3"/>
            <a:endCxn id="13" idx="1"/>
          </p:cNvCxnSpPr>
          <p:nvPr/>
        </p:nvCxnSpPr>
        <p:spPr bwMode="auto">
          <a:xfrm>
            <a:off x="2162064" y="3322745"/>
            <a:ext cx="335528" cy="1303959"/>
          </a:xfrm>
          <a:prstGeom prst="straightConnector1">
            <a:avLst/>
          </a:prstGeom>
          <a:noFill/>
          <a:ln w="25400">
            <a:solidFill>
              <a:srgbClr val="7CCA62"/>
            </a:solidFill>
            <a:round/>
            <a:headEnd/>
            <a:tailEnd type="arrow" w="med" len="med"/>
          </a:ln>
          <a:effectLst>
            <a:outerShdw blurRad="57150" dist="38100" dir="5400000" algn="ctr" rotWithShape="0">
              <a:srgbClr val="24421A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连接符 9"/>
          <p:cNvCxnSpPr>
            <a:cxnSpLocks noChangeShapeType="1"/>
            <a:stCxn id="12" idx="3"/>
            <a:endCxn id="14" idx="1"/>
          </p:cNvCxnSpPr>
          <p:nvPr/>
        </p:nvCxnSpPr>
        <p:spPr bwMode="auto">
          <a:xfrm flipV="1">
            <a:off x="2162064" y="2290933"/>
            <a:ext cx="343465" cy="1031812"/>
          </a:xfrm>
          <a:prstGeom prst="straightConnector1">
            <a:avLst/>
          </a:prstGeom>
          <a:noFill/>
          <a:ln w="25400">
            <a:solidFill>
              <a:srgbClr val="7CCA62"/>
            </a:solidFill>
            <a:round/>
            <a:headEnd/>
            <a:tailEnd type="arrow" w="med" len="med"/>
          </a:ln>
          <a:effectLst>
            <a:outerShdw blurRad="57150" dist="38100" dir="5400000" algn="ctr" rotWithShape="0">
              <a:srgbClr val="24421A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009870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让</a:t>
            </a:r>
            <a:r>
              <a:rPr lang="en-US" altLang="zh-CN" dirty="0"/>
              <a:t>·</a:t>
            </a:r>
            <a:r>
              <a:rPr lang="zh-CN" altLang="en-US" dirty="0"/>
              <a:t>巴普蒂斯</a:t>
            </a:r>
            <a:r>
              <a:rPr lang="en-US" altLang="zh-CN" dirty="0"/>
              <a:t>·</a:t>
            </a:r>
            <a:r>
              <a:rPr lang="zh-CN" altLang="en-US" dirty="0"/>
              <a:t>约瑟夫</a:t>
            </a:r>
            <a:r>
              <a:rPr lang="en-US" altLang="zh-CN" dirty="0"/>
              <a:t>·</a:t>
            </a:r>
            <a:r>
              <a:rPr lang="zh-CN" altLang="en-US" dirty="0"/>
              <a:t>傅里叶男爵（</a:t>
            </a:r>
            <a:r>
              <a:rPr lang="en-US" altLang="zh-CN" dirty="0"/>
              <a:t>1768 </a:t>
            </a:r>
            <a:r>
              <a:rPr lang="zh-CN" altLang="en-US" dirty="0"/>
              <a:t>－</a:t>
            </a:r>
            <a:r>
              <a:rPr lang="en-US" altLang="zh-CN" dirty="0"/>
              <a:t>1830</a:t>
            </a:r>
            <a:r>
              <a:rPr lang="zh-CN" altLang="en-US" dirty="0"/>
              <a:t>）猜测任意周期函数都可以写成三角函数之和。比如下面这个周期</a:t>
            </a:r>
            <a:r>
              <a:rPr lang="zh-CN" altLang="en-US" dirty="0" smtClean="0"/>
              <a:t>为 </a:t>
            </a:r>
            <a:r>
              <a:rPr lang="en-US" altLang="zh-CN" dirty="0" smtClean="0"/>
              <a:t>2pi </a:t>
            </a:r>
            <a:r>
              <a:rPr lang="zh-CN" altLang="en-US" dirty="0" smtClean="0"/>
              <a:t>的</a:t>
            </a:r>
            <a:r>
              <a:rPr lang="zh-CN" altLang="en-US" dirty="0"/>
              <a:t>方波，可以用大量的正弦波的叠加来逼近：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38922" name="Picture 10" descr="https://pic4.zhimg.com/v2-2383e14e56a89efec9cb7eefd9012efb_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" y="3009382"/>
            <a:ext cx="7172325" cy="350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9003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同态滤波</a:t>
            </a:r>
            <a:r>
              <a:rPr lang="zh-CN" altLang="en-US" dirty="0" smtClean="0"/>
              <a:t>器应用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65" y="2997987"/>
            <a:ext cx="7273235" cy="3666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95" y="2237150"/>
            <a:ext cx="970788" cy="2225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5" y="2247826"/>
            <a:ext cx="928116" cy="2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258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 </a:t>
            </a:r>
            <a:r>
              <a:rPr lang="zh-CN" altLang="en-US" dirty="0"/>
              <a:t>章和第</a:t>
            </a:r>
            <a:r>
              <a:rPr lang="en-US" altLang="zh-CN" dirty="0"/>
              <a:t>4 </a:t>
            </a:r>
            <a:r>
              <a:rPr lang="zh-CN" altLang="en-US" dirty="0"/>
              <a:t>章构成了图像增强完整的基础内容；</a:t>
            </a:r>
          </a:p>
          <a:p>
            <a:r>
              <a:rPr lang="zh-CN" altLang="en-US" dirty="0"/>
              <a:t>空域及频域滤波技术基于数学和统计理论背景，并已在各个领域中得到了广泛的应用。</a:t>
            </a:r>
          </a:p>
          <a:p>
            <a:r>
              <a:rPr lang="zh-CN" altLang="en-US" dirty="0"/>
              <a:t>图像增强技术是高度主观化的，严格面向实际问题。更像“艺术”，而非科学。</a:t>
            </a:r>
          </a:p>
          <a:p>
            <a:r>
              <a:rPr lang="zh-CN" altLang="en-US" dirty="0"/>
              <a:t>在第</a:t>
            </a:r>
            <a:r>
              <a:rPr lang="en-US" altLang="zh-CN" dirty="0"/>
              <a:t>5 </a:t>
            </a:r>
            <a:r>
              <a:rPr lang="zh-CN" altLang="en-US" dirty="0"/>
              <a:t>章中将扩展本章的一些数学概念，尽管都是以改善图像为目的，与图像增强不同，图像复原基于客观基础，而非图像增强的主观性</a:t>
            </a:r>
            <a:r>
              <a:rPr lang="zh-CN" altLang="en-US" dirty="0" smtClean="0"/>
              <a:t>准则。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782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对周期函数进行分解</a:t>
            </a:r>
            <a:r>
              <a:rPr lang="en-US" altLang="zh-CN" dirty="0"/>
              <a:t>-</a:t>
            </a:r>
            <a:r>
              <a:rPr lang="zh-CN" altLang="en-US" dirty="0"/>
              <a:t>傅里叶级数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从代数上看，傅立叶级数就是通过三角函数和常数项来叠加逼近周期为 </a:t>
            </a:r>
            <a:r>
              <a:rPr lang="en-US" altLang="zh-CN" dirty="0"/>
              <a:t>T </a:t>
            </a:r>
            <a:r>
              <a:rPr lang="zh-CN" altLang="en-US" dirty="0"/>
              <a:t>的函数 </a:t>
            </a:r>
            <a:r>
              <a:rPr lang="en-US" altLang="zh-CN" dirty="0"/>
              <a:t>f(x)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实际上是把 </a:t>
            </a:r>
            <a:r>
              <a:rPr lang="en-US" altLang="zh-CN" dirty="0"/>
              <a:t>f(x) </a:t>
            </a:r>
            <a:r>
              <a:rPr lang="zh-CN" altLang="en-US" dirty="0"/>
              <a:t>当作了如下基的向量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那么上面的式子就可以解读为：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从傅里叶级数 到 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505075"/>
            <a:ext cx="7381875" cy="1009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1" y="3995677"/>
            <a:ext cx="3724275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5421086"/>
            <a:ext cx="9143998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549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63"/>
  <p:tag name="OUTPUTDPI" val="1200"/>
  <p:tag name="LATEXADDIN" val="\documentclass{article}&#10;\usepackage{mathrsfs,amssymb,amsmath}&#10;\usepackage{color}&#10;\pagestyle{empty}&#10;\begin{document}&#10;&#10;$f$&#10;&#10;\end{document}&#10;"/>
  <p:tag name="IGUANATEXSIZE" val="20"/>
  <p:tag name="IGUANATEXCURSOR" val="120"/>
  <p:tag name="TRANSPARENCY" val="True"/>
  <p:tag name="FILENAME" val=""/>
  <p:tag name="INPUTTYPE" val="0"/>
  <p:tag name="LATEXENGINEID" val="0"/>
  <p:tag name="TEMPFOLDER" val=".\.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162.5"/>
  <p:tag name="OUTPUTDPI" val="1200"/>
  <p:tag name="LATEXADDIN" val="\documentclass{article}&#10;\usepackage{amsmath}&#10;\usepackage{color}&#10;\pagestyle{empty}&#10;\begin{document}&#10;$$\phi(u)=\arctan\left[\frac{I(u)}{R(u)}\right]$$&#10;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2532"/>
  <p:tag name="OUTPUTDPI" val="1200"/>
  <p:tag name="LATEXADDIN" val="\documentclass{article}&#10;\usepackage{mathrsfs,amssymb,amsmath}&#10;\usepackage{color}&#10;\pagestyle{empty}&#10;\begin{document}&#10;&#10;$$\mathfrak{F}\left[\Delta f(x,y)\right]=-4\pi^2\Big[(u/M)^2+(v/N)^2\Big]F(u,v)$$&#10;&#10;\end{document}&#10;"/>
  <p:tag name="IGUANATEXSIZE" val="20"/>
  <p:tag name="IGUANATEXCURSOR" val="183"/>
  <p:tag name="TRANSPARENCY" val="True"/>
  <p:tag name="FILENAME" val=""/>
  <p:tag name="INPUTTYPE" val="0"/>
  <p:tag name="LATEXENGINEID" val="0"/>
  <p:tag name="TEMPFOLDER" val=".\.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896"/>
  <p:tag name="OUTPUTDPI" val="1200"/>
  <p:tag name="LATEXADDIN" val="\documentclass{article}&#10;\usepackage{mathrsfs,amssymb,amsmath}&#10;\usepackage{color}&#10;\pagestyle{empty}&#10;\begin{document}&#10;&#10;$$H(u,v)=-4\pi^2\Big[(u/M)^2+(v/N)^2\Big]$$&#10;&#10;\end{document}&#10;"/>
  <p:tag name="IGUANATEXSIZE" val="20"/>
  <p:tag name="IGUANATEXCURSOR" val="150"/>
  <p:tag name="TRANSPARENCY" val="True"/>
  <p:tag name="FILENAME" val=""/>
  <p:tag name="INPUTTYPE" val="0"/>
  <p:tag name="LATEXENGINEID" val="0"/>
  <p:tag name="TEMPFOLDER" val=".\.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3044.25"/>
  <p:tag name="OUTPUTDPI" val="1200"/>
  <p:tag name="LATEXADDIN" val="\documentclass{article}&#10;\usepackage{mathrsfs,amssymb,amsmath}&#10;\usepackage{color}&#10;\pagestyle{empty}&#10;\begin{document}&#10;&#10;$$H(u,v)=-4\pi^2\bigg\{\Big[(u-M/2)/M\Big]^2+\Big[(v-N/2)/N)\Big]^2\bigg\}$$&#10;&#10;\end{document}&#10;"/>
  <p:tag name="IGUANATEXSIZE" val="20"/>
  <p:tag name="IGUANATEXCURSOR" val="182"/>
  <p:tag name="TRANSPARENCY" val="True"/>
  <p:tag name="FILENAME" val=""/>
  <p:tag name="INPUTTYPE" val="0"/>
  <p:tag name="LATEXENGINEID" val="0"/>
  <p:tag name="TEMPFOLDER" val=".\.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542.75"/>
  <p:tag name="OUTPUTDPI" val="1200"/>
  <p:tag name="LATEXADDIN" val="\documentclass{article}&#10;\usepackage{mathrsfs,amssymb,amsmath}&#10;\usepackage{color}&#10;\pagestyle{empty}&#10;\begin{document}&#10;&#10;$$g(x,y)=f(x,y)-\nabla^2 f(x,y)$$&#10;&#10;\end{document}&#10;"/>
  <p:tag name="IGUANATEXSIZE" val="20"/>
  <p:tag name="IGUANATEXCURSOR" val="142"/>
  <p:tag name="TRANSPARENCY" val="True"/>
  <p:tag name="FILENAME" val=""/>
  <p:tag name="INPUTTYPE" val="0"/>
  <p:tag name="LATEXENGINEID" val="0"/>
  <p:tag name="TEMPFOLDER" val=".\.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742.5"/>
  <p:tag name="OUTPUTDPI" val="1200"/>
  <p:tag name="LATEXADDIN" val="\documentclass{article}&#10;\usepackage{mathrsfs,amssymb,amsmath}&#10;\usepackage{color}&#10;\pagestyle{empty}&#10;\begin{document}&#10;&#10;\begin{equation*}&#10;\left[&#10;\begin{array}{lcr}&#10;0 &amp; 1 &amp; 0\\&#10;1 &amp; -4 &amp; 1\\&#10;0 &amp; 1 &amp; 0&#10;\end{array}&#10;\right]&#10;\end{equation*}&#10;&#10;\end{document}&#10;"/>
  <p:tag name="IGUANATEXSIZE" val="20"/>
  <p:tag name="IGUANATEXCURSOR" val="215"/>
  <p:tag name="TRANSPARENCY" val="True"/>
  <p:tag name="FILENAME" val=""/>
  <p:tag name="INPUTTYPE" val="0"/>
  <p:tag name="LATEXENGINEID" val="0"/>
  <p:tag name="TEMPFOLDER" val=".\.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936"/>
  <p:tag name="OUTPUTDPI" val="1200"/>
  <p:tag name="LATEXADDIN" val="\documentclass{article}&#10;\usepackage{mathrsfs,amssymb,amsmath}&#10;\usepackage{color}&#10;\pagestyle{empty}&#10;\begin{document}&#10;&#10;\begin{equation*}&#10;\left[&#10;\begin{array}{lcr}&#10;0 &amp; -1 &amp; 0\\&#10;-1 &amp; 5 &amp; -1\\&#10;0 &amp; -1 &amp; 0&#10;\end{array}&#10;\right]&#10;\end{equation*}&#10;&#10;\end{document}&#10;"/>
  <p:tag name="IGUANATEXSIZE" val="20"/>
  <p:tag name="IGUANATEXCURSOR" val="184"/>
  <p:tag name="TRANSPARENCY" val="True"/>
  <p:tag name="FILENAME" val=""/>
  <p:tag name="INPUTTYPE" val="0"/>
  <p:tag name="LATEXENGINEID" val="0"/>
  <p:tag name="TEMPFOLDER" val=".\.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3044.25"/>
  <p:tag name="OUTPUTDPI" val="1200"/>
  <p:tag name="LATEXADDIN" val="\documentclass{article}&#10;\usepackage{mathrsfs,amssymb,amsmath}&#10;\usepackage{color}&#10;\pagestyle{empty}&#10;\begin{document}&#10;&#10;$$H(u,v)=-4\pi^2\bigg\{\Big[(u-M/2)/M\Big]^2+\Big[(v-N/2)/N)\Big]^2\bigg\}$$&#10;&#10;\end{document}&#10;"/>
  <p:tag name="IGUANATEXSIZE" val="20"/>
  <p:tag name="IGUANATEXCURSOR" val="182"/>
  <p:tag name="TRANSPARENCY" val="True"/>
  <p:tag name="FILENAME" val=""/>
  <p:tag name="INPUTTYPE" val="0"/>
  <p:tag name="LATEXENGINEID" val="0"/>
  <p:tag name="TEMPFOLDER" val=".\.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3162"/>
  <p:tag name="OUTPUTDPI" val="1200"/>
  <p:tag name="LATEXADDIN" val="\documentclass{article}&#10;\usepackage{mathrsfs,amssymb,amsmath}&#10;\usepackage{color}&#10;\pagestyle{empty}&#10;\begin{document}&#10;&#10;$$H(u,v)=1+4\pi^2\bigg\{\Big[(u-M/2)/M\Big]^2+\Big[(v-N/2)/N)\Big]^2\bigg\}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48.75"/>
  <p:tag name="OUTPUTDPI" val="1200"/>
  <p:tag name="LATEXADDIN" val="\documentclass{article}&#10;\usepackage{mathrsfs,amssymb,amsmath}&#10;\usepackage{color}&#10;\pagestyle{empty}&#10;\begin{document}&#10;&#10;$f(x,y)=I(x,y)R(x,y)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1729.5"/>
  <p:tag name="OUTPUTDPI" val="1200"/>
  <p:tag name="LATEXADDIN" val="\documentclass{article}&#10;\usepackage{mathrsfs,amssymb,amsmath}&#10;\usepackage{color}&#10;\pagestyle{empty}&#10;\begin{document}&#10;&#10;\begin{equation*}&#10;\begin{array}{rl}&#10;z(x,y)=&amp;\ln f(x,y)\\&#10; =&amp;\ln I(x,y)+\ln R(x,y)&#10;\end{array}&#10;\end{equation*}&#10;&#10;\end{document}&#10;"/>
  <p:tag name="IGUANATEXSIZE" val="20"/>
  <p:tag name="IGUANATEXCURSOR" val="176"/>
  <p:tag name="TRANSPARENCY" val="True"/>
  <p:tag name="FILENAME" val=""/>
  <p:tag name="INPUTTYPE" val="0"/>
  <p:tag name="LATEXENGINEID" val="0"/>
  <p:tag name="TEMPFOLDER" val=".\.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1731.75"/>
  <p:tag name="OUTPUTDPI" val="1200"/>
  <p:tag name="LATEXADDIN" val="\documentclass{article}&#10;\usepackage{amsmath}&#10;\usepackage{color}&#10;\pagestyle{empty}&#10;\begin{document}&#10;$P(u)=|F(u)|^2=R^2(u)+I^2(u)$&#10;&#10;&#10;\end{document}"/>
  <p:tag name="IGUANATEXSIZE" val="20"/>
  <p:tag name="IGUANATEXCURSOR" val="127"/>
  <p:tag name="TRANSPARENCY" val="True"/>
  <p:tag name="FILENAME" val=""/>
  <p:tag name="INPUTTYPE" val="0"/>
  <p:tag name="LATEXENGINEID" val="0"/>
  <p:tag name="TEMPFOLDER" val=".\.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2339.25"/>
  <p:tag name="OUTPUTDPI" val="1200"/>
  <p:tag name="LATEXADDIN" val="\documentclass{article}&#10;\usepackage{mathrsfs,amssymb,amsmath}&#10;\usepackage{color}&#10;\pagestyle{empty}&#10;\begin{document}&#10;&#10;\begin{equation*}&#10;\begin{array}{rl}&#10;\mathfrak{F}\{z(x,y)\}=&amp;\mathfrak{F}\{\ln f(x,y)\}\\&#10; =&amp;\mathfrak{F}\{\ln I(x,y)\}+\mathfrak{F}\{\ln R(x,y)\}&#10;\end{array}&#10;\end{equation*}&#10;&#10;\end{document}&#10;"/>
  <p:tag name="IGUANATEXSIZE" val="20"/>
  <p:tag name="IGUANATEXCURSOR" val="262"/>
  <p:tag name="TRANSPARENCY" val="True"/>
  <p:tag name="FILENAME" val=""/>
  <p:tag name="INPUTTYPE" val="0"/>
  <p:tag name="LATEXENGINEID" val="0"/>
  <p:tag name="TEMPFOLDER" val=".\.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557"/>
  <p:tag name="OUTPUTDPI" val="1200"/>
  <p:tag name="LATEXADDIN" val="\documentclass{article}&#10;\usepackage{mathrsfs,amssymb,amsmath}&#10;\usepackage{color}&#10;\pagestyle{empty}&#10;\begin{document}&#10;&#10;\begin{equation*}&#10;Z(u,v)=F_I(u,v)+F_R(u,v)&#10;\end{equation*}&#10;&#10;\end{document}&#10;"/>
  <p:tag name="IGUANATEXSIZE" val="20"/>
  <p:tag name="IGUANATEXCURSOR" val="159"/>
  <p:tag name="TRANSPARENCY" val="True"/>
  <p:tag name="FILENAME" val=""/>
  <p:tag name="INPUTTYPE" val="0"/>
  <p:tag name="LATEXENGINEID" val="0"/>
  <p:tag name="TEMPFOLDER" val=".\.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2440.5"/>
  <p:tag name="OUTPUTDPI" val="1200"/>
  <p:tag name="LATEXADDIN" val="\documentclass{article}&#10;\usepackage{mathrsfs,amssymb,amsmath}&#10;\usepackage{color}&#10;\pagestyle{empty}&#10;\begin{document}&#10;&#10;\begin{equation*}&#10;\begin{array}{rl}&#10;S(u,v)=&amp;H(u,v)Z(u,v)\\&#10; =&amp;H(u,v)F_I(u,v)+H(u,v)F_R(u,v)&#10;\end{array}&#10;\end{equation*}&#10;&#10;\end{document}&#10;"/>
  <p:tag name="IGUANATEXSIZE" val="20"/>
  <p:tag name="IGUANATEXCURSOR" val="208"/>
  <p:tag name="TRANSPARENCY" val="True"/>
  <p:tag name="FILENAME" val=""/>
  <p:tag name="INPUTTYPE" val="0"/>
  <p:tag name="LATEXENGINEID" val="0"/>
  <p:tag name="TEMPFOLDER" val=".\.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1.25"/>
  <p:tag name="ORIGINALWIDTH" val="1871.25"/>
  <p:tag name="OUTPUTDPI" val="1200"/>
  <p:tag name="LATEXADDIN" val="\documentclass{article}&#10;\usepackage{mathrsfs,amssymb,amsmath}&#10;\usepackage{color}&#10;\pagestyle{empty}&#10;\begin{document}&#10;&#10;\begin{equation*}&#10;\begin{array}{rl}&#10;s(x,y)=&amp;\mathfrak{F}^{-1}\{S(u,v)\}\\&#10; =&amp;\mathfrak{F}^{-1}\{H(u,v)F_I(u,v)\}\\&#10;&amp;+\mathfrak{F}^{-1}\{H(u,v)F_R(u,v)\}\\&#10;=&amp;I'(x,y)+R'(x,y)&#10;\end{array}&#10;\end{equation*}&#10;&#10;\end{document}&#10;"/>
  <p:tag name="IGUANATEXSIZE" val="20"/>
  <p:tag name="IGUANATEXCURSOR" val="251"/>
  <p:tag name="TRANSPARENCY" val="True"/>
  <p:tag name="FILENAME" val=""/>
  <p:tag name="INPUTTYPE" val="0"/>
  <p:tag name="LATEXENGINEID" val="0"/>
  <p:tag name="TEMPFOLDER" val=".\.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"/>
  <p:tag name="ORIGINALWIDTH" val="1585.5"/>
  <p:tag name="OUTPUTDPI" val="1200"/>
  <p:tag name="LATEXADDIN" val="\documentclass{article}&#10;\usepackage{mathrsfs,amssymb,amsmath}&#10;\usepackage{color}&#10;\pagestyle{empty}&#10;\begin{document}&#10;&#10;\begin{equation*}&#10;\begin{array}{rl}&#10;g(x,y)&amp;=e^{s(x,y)}\\&#10;&amp;=e^{I'(x,y)+R'(x,y)}\\&#10;&amp;=I_0(x,y)+R_0(x,y)&#10;\end{array}&#10;\end{equation*}&#10;&#10;\end{document}&#10;"/>
  <p:tag name="IGUANATEXSIZE" val="20"/>
  <p:tag name="IGUANATEXCURSOR" val="217"/>
  <p:tag name="TRANSPARENCY" val="True"/>
  <p:tag name="FILENAME" val=""/>
  <p:tag name="INPUTTYPE" val="0"/>
  <p:tag name="LATEXENGINEID" val="0"/>
  <p:tag name="TEMPFOLDER" val=".\.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2440.5"/>
  <p:tag name="OUTPUTDPI" val="1200"/>
  <p:tag name="LATEXADDIN" val="\documentclass{article}&#10;\usepackage{mathrsfs,amssymb,amsmath}&#10;\usepackage{color}&#10;\pagestyle{empty}&#10;\begin{document}&#10;&#10;\begin{equation*}&#10;\begin{array}{rl}&#10;S(u,v)=&amp;H(u,v)Z(u,v)\\&#10; =&amp;H(u,v)F_I(u,v)+H(u,v)F_R(u,v)&#10;\end{array}&#10;\end{equation*}&#10;&#10;\end{document}&#10;"/>
  <p:tag name="IGUANATEXSIZE" val="20"/>
  <p:tag name="IGUANATEXCURSOR" val="208"/>
  <p:tag name="TRANSPARENCY" val="True"/>
  <p:tag name="FILENAME" val=""/>
  <p:tag name="INPUTTYPE" val="0"/>
  <p:tag name="LATEXENGINEID" val="0"/>
  <p:tag name="TEMPFOLDER" val=".\.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25"/>
  <p:tag name="ORIGINALWIDTH" val="375.75"/>
  <p:tag name="OUTPUTDPI" val="1200"/>
  <p:tag name="LATEXADDIN" val="\documentclass{article}&#10;\usepackage{mathrsfs,amssymb,amsmath}&#10;\usepackage{color}&#10;\pagestyle{empty}&#10;\begin{document}&#10;$$\gamma_H&gt;1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25"/>
  <p:tag name="ORIGINALWIDTH" val="581.25"/>
  <p:tag name="OUTPUTDPI" val="1200"/>
  <p:tag name="LATEXADDIN" val="\documentclass{article}&#10;\usepackage{mathrsfs,amssymb,amsmath}&#10;\usepackage{color}&#10;\pagestyle{empty}&#10;\begin{document}&#10;&#10;$$0&lt;\gamma_L&lt;1$$&#10;&#10;\end{document}&#10;"/>
  <p:tag name="IGUANATEXSIZE" val="20"/>
  <p:tag name="IGUANATEXCURSOR" val="121"/>
  <p:tag name="TRANSPARENCY" val="True"/>
  <p:tag name="FILENAME" val=""/>
  <p:tag name="INPUTTYPE" val="0"/>
  <p:tag name="LATEXENGINEID" val="0"/>
  <p:tag name="TEMPFOLDER" val=".\.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5"/>
  <p:tag name="ORIGINALWIDTH" val="477.75"/>
  <p:tag name="OUTPUTDPI" val="1200"/>
  <p:tag name="LATEXADDIN" val="\documentclass{article}&#10;\usepackage{mathrsfs,amssymb,amsmath}&#10;\usepackage{color}&#10;\pagestyle{empty}&#10;\begin{document}&#10;$$\gamma_H=2.0$$&#10;&#10;\end{document}&#10;"/>
  <p:tag name="IGUANATEXSIZE" val="20"/>
  <p:tag name="IGUANATEXCURSOR" val="130"/>
  <p:tag name="TRANSPARENCY" val="True"/>
  <p:tag name="FILENAME" val=""/>
  <p:tag name="INPUTTYPE" val="0"/>
  <p:tag name="LATEXENGINEID" val="0"/>
  <p:tag name="TEMPFOLDER" val=".\.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9.5"/>
  <p:tag name="ORIGINALWIDTH" val="456.75"/>
  <p:tag name="OUTPUTDPI" val="1200"/>
  <p:tag name="LATEXADDIN" val="\documentclass{article}&#10;\usepackage{mathrsfs,amssymb,amsmath}&#10;\usepackage{color}&#10;\pagestyle{empty}&#10;\begin{document}&#10;&#10;$$\gamma_L=0.5$$&#10;&#10;\end{document}&#10;"/>
  <p:tag name="IGUANATEXSIZE" val="20"/>
  <p:tag name="IGUANATEXCURSOR" val="131"/>
  <p:tag name="TRANSPARENCY" val="True"/>
  <p:tag name="FILENAME" val=""/>
  <p:tag name="INPUTTYPE" val="0"/>
  <p:tag name="LATEXENGINEID" val="0"/>
  <p:tag name="TEMPFOLDER" val=".\.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692.25"/>
  <p:tag name="OUTPUTDPI" val="1200"/>
  <p:tag name="LATEXADDIN" val="\documentclass{article}&#10;\usepackage{mathrsfs,amssymb,amsmath}&#10;\usepackage{color}&#10;\pagestyle{empty}&#10;\begin{document}&#10;&#10;$$f(x)=e^{-\pi x^2}$$&#10;&#10;\end{document}&#10;"/>
  <p:tag name="IGUANATEXSIZE" val="20"/>
  <p:tag name="IGUANATEXCURSOR" val="132"/>
  <p:tag name="TRANSPARENCY" val="True"/>
  <p:tag name="FILENAME" val=""/>
  <p:tag name="INPUTTYPE" val="0"/>
  <p:tag name="LATEXENGINEID" val="0"/>
  <p:tag name="TEMPFOLDER" val=".\.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5"/>
  <p:tag name="ORIGINALWIDTH" val="1065"/>
  <p:tag name="OUTPUTDPI" val="1200"/>
  <p:tag name="LATEXADDIN" val="\documentclass{article}&#10;\usepackage{mathrsfs,amssymb,amsmath}&#10;\usepackage{color}&#10;\pagestyle{empty}&#10;\begin{document}&#10;&#10;$$f(x)=ae^{-\frac{(x-b)^2}{2c^2}}\Rightarrow$$&#10;&#10;\end{document}&#10;"/>
  <p:tag name="IGUANATEXSIZE" val="20"/>
  <p:tag name="IGUANATEXCURSOR" val="161"/>
  <p:tag name="TRANSPARENCY" val="True"/>
  <p:tag name="FILENAME" val=""/>
  <p:tag name="INPUTTYPE" val="0"/>
  <p:tag name="LATEXENGINEID" val="0"/>
  <p:tag name="TEMPFOLDER" val=".\.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88"/>
  <p:tag name="OUTPUTDPI" val="1200"/>
  <p:tag name="LATEXADDIN" val="\documentclass{article}&#10;\usepackage{mathrsfs,amssymb,amsmath}&#10;\usepackage{color}&#10;\pagestyle{empty}&#10;\begin{document}&#10;&#10;&#10;$$F(u)=\int_{-\infty}^\infty f(x)e^{-j2\pi ux}dx$$&#10;&#10;\end{document}&#10;"/>
  <p:tag name="IGUANATEXSIZE" val="20"/>
  <p:tag name="IGUANATEXCURSOR" val="139"/>
  <p:tag name="TRANSPARENCY" val="True"/>
  <p:tag name="FILENAME" val=""/>
  <p:tag name="INPUTTYPE" val="0"/>
  <p:tag name="LATEXENGINEID" val="0"/>
  <p:tag name="TEMPFOLDER" val=".\.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251.75"/>
  <p:tag name="OUTPUTDPI" val="1200"/>
  <p:tag name="LATEXADDIN" val="\documentclass{article}&#10;\usepackage{mathrsfs,amssymb,amsmath}&#10;\usepackage{color}&#10;\pagestyle{empty}&#10;\begin{document}&#10;&#10;$$=\int_{-\infty}^\infty e^{-\pi x^2}e^{-j2\pi ux}dx$$&#10;&#10;&#10;\end{document}&#10;"/>
  <p:tag name="IGUANATEXSIZE" val="20"/>
  <p:tag name="IGUANATEXCURSOR" val="119"/>
  <p:tag name="TRANSPARENCY" val="True"/>
  <p:tag name="FILENAME" val=""/>
  <p:tag name="INPUTTYPE" val="0"/>
  <p:tag name="LATEXENGINEID" val="0"/>
  <p:tag name="TEMPFOLDER" val=".\.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202.25"/>
  <p:tag name="OUTPUTDPI" val="1200"/>
  <p:tag name="LATEXADDIN" val="\documentclass{article}&#10;\usepackage{mathrsfs,amssymb,amsmath}&#10;\usepackage{color}&#10;\pagestyle{empty}&#10;\begin{document}&#10;&#10;$$=\int_{-\infty}^\infty e^{-\pi(x^2+j2ux)}dx$$&#10;&#10;&#10;\end{document}&#10;"/>
  <p:tag name="IGUANATEXSIZE" val="20"/>
  <p:tag name="IGUANATEXCURSOR" val="147"/>
  <p:tag name="TRANSPARENCY" val="True"/>
  <p:tag name="FILENAME" val=""/>
  <p:tag name="INPUTTYPE" val="0"/>
  <p:tag name="LATEXENGINEID" val="0"/>
  <p:tag name="TEMPFOLDER" val=".\.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891.5"/>
  <p:tag name="OUTPUTDPI" val="1200"/>
  <p:tag name="LATEXADDIN" val="\documentclass{article}&#10;\usepackage{mathrsfs,amssymb,amsmath}&#10;\usepackage{color}&#10;\pagestyle{empty}&#10;\begin{document}&#10;&#10;$$=e^{-\pi u^2}\int_{-\infty}^\infty e^{-\pi(x+ju)^2}dx=e^{-\pi u^2}$$&#10;&#10;&#10;\end{document}&#10;"/>
  <p:tag name="IGUANATEXSIZE" val="20"/>
  <p:tag name="IGUANATEXCURSOR" val="184"/>
  <p:tag name="TRANSPARENCY" val="True"/>
  <p:tag name="FILENAME" val=""/>
  <p:tag name="INPUTTYPE" val="0"/>
  <p:tag name="LATEXENGINEID" val="0"/>
  <p:tag name="TEMPFOLDER" val=".\.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285"/>
  <p:tag name="OUTPUTDPI" val="1200"/>
  <p:tag name="LATEXADDIN" val="\documentclass{article}&#10;\usepackage{mathrsfs,amssymb,amsmath}&#10;\usepackage{color}&#10;\pagestyle{empty}&#10;\begin{document}&#10;&#10;\color{red}$$e^{-\pi x^2}$$&#10;&#10;\end{document}&#10;"/>
  <p:tag name="IGUANATEXSIZE" val="20"/>
  <p:tag name="IGUANATEXCURSOR" val="127"/>
  <p:tag name="TRANSPARENCY" val="True"/>
  <p:tag name="FILENAME" val=""/>
  <p:tag name="INPUTTYPE" val="0"/>
  <p:tag name="LATEXENGINEID" val="0"/>
  <p:tag name="TEMPFOLDER" val=".\.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"/>
  <p:tag name="ORIGINALWIDTH" val="287.25"/>
  <p:tag name="OUTPUTDPI" val="1200"/>
  <p:tag name="LATEXADDIN" val="\documentclass{article}&#10;\usepackage{mathrsfs,amssymb,amsmath}&#10;\usepackage{color}&#10;\pagestyle{empty}&#10;\begin{document}&#10;&#10;\color{red}$$e^{-\pi u^2}$$&#10;&#10;\end{document}&#10;"/>
  <p:tag name="IGUANATEXSIZE" val="20"/>
  <p:tag name="IGUANATEXCURSOR" val="127"/>
  <p:tag name="TRANSPARENCY" val="True"/>
  <p:tag name="FILENAME" val=""/>
  <p:tag name="INPUTTYPE" val="0"/>
  <p:tag name="LATEXENGINEID" val="0"/>
  <p:tag name="TEMPFOLDER" val=".\.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90"/>
  <p:tag name="OUTPUTDPI" val="1200"/>
  <p:tag name="LATEXADDIN" val="\documentclass{article}&#10;\usepackage{mathrsfs,amssymb,amsmath}&#10;\usepackage{color}&#10;\pagestyle{empty}&#10;\begin{document}&#10;&#10;$P$&#10;&#10;\end{document}&#10;"/>
  <p:tag name="IGUANATEXSIZE" val="20"/>
  <p:tag name="IGUANATEXCURSOR" val="119"/>
  <p:tag name="TRANSPARENCY" val="True"/>
  <p:tag name="FILENAME" val=""/>
  <p:tag name="INPUTTYPE" val="0"/>
  <p:tag name="LATEXENGINEID" val="0"/>
  <p:tag name="TEMPFOLDER" val=".\.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1432.5"/>
  <p:tag name="OUTPUTDPI" val="1200"/>
  <p:tag name="LATEXADDIN" val="\documentclass{article}&#10;\usepackage{amsmath}&#10;\usepackage{color}&#10;\pagestyle{empty}&#10;\begin{document}&#10;&#10;$$F(u)=\sum_{x=0}^{N-1}f(x)e^{-i2\pi ux/N}$$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.\.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2343"/>
  <p:tag name="OUTPUTDPI" val="1200"/>
  <p:tag name="LATEXADDIN" val="\documentclass{article}&#10;\usepackage{amsmath}&#10;\usepackage{color}&#10;\pagestyle{empty}&#10;\begin{document}&#10;&#10;$$F(u,v)=\sum_{x=0}^{M-1}\sum_{y=0}^{N-1}f(x,y)e^{-j2\pi (ux/M+vy/N)}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.\.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2562"/>
  <p:tag name="OUTPUTDPI" val="1200"/>
  <p:tag name="LATEXADDIN" val="\documentclass{article}&#10;\usepackage{amsmath}&#10;\usepackage{color}&#10;\pagestyle{empty}&#10;\begin{document}&#10;&#10;$$f(x,y)=\frac{1}{MN}\sum_{u=0}^{M-1}\sum_{v=0}^{N-1}F(u,v)e^{j2\pi (ux/M+vy/N)}$$&#10;&#10;\end{document}"/>
  <p:tag name="IGUANATEXSIZE" val="20"/>
  <p:tag name="IGUANATEXCURSOR" val="178"/>
  <p:tag name="TRANSPARENCY" val="True"/>
  <p:tag name="FILENAME" val=""/>
  <p:tag name="INPUTTYPE" val="0"/>
  <p:tag name="LATEXENGINEID" val="0"/>
  <p:tag name="TEMPFOLDER" val=".\.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2656.5"/>
  <p:tag name="OUTPUTDPI" val="1200"/>
  <p:tag name="LATEXADDIN" val="\documentclass{article}&#10;\usepackage{amsmath}&#10;\usepackage{color}&#10;\pagestyle{empty}&#10;\begin{document}&#10;$$F(u,v)=R(u,v)+j\cdot I(u,v)=|F(u,v)|e^{-j\phi(u,v)}$$&#10;&#10;\end{document}"/>
  <p:tag name="IGUANATEXSIZE" val="20"/>
  <p:tag name="IGUANATEXCURSOR" val="150"/>
  <p:tag name="TRANSPARENCY" val="True"/>
  <p:tag name="FILENAME" val=""/>
  <p:tag name="INPUTTYPE" val="0"/>
  <p:tag name="LATEXENGINEID" val="0"/>
  <p:tag name="TEMPFOLDER" val=".\.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731.75"/>
  <p:tag name="OUTPUTDPI" val="1200"/>
  <p:tag name="LATEXADDIN" val="\documentclass{article}&#10;\usepackage{amsmath}&#10;\usepackage{color}&#10;\pagestyle{empty}&#10;\begin{document}&#10;$|F(u,v)|=\sqrt{R^2(u,v)+I^2(u,v)}$&#10;&#10;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.\.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403.25"/>
  <p:tag name="OUTPUTDPI" val="1200"/>
  <p:tag name="LATEXADDIN" val="\documentclass{article}&#10;\usepackage{amsmath}&#10;\usepackage{color}&#10;\pagestyle{empty}&#10;\begin{document}&#10;$$\phi(u,v)=\arctan\left[\frac{I(u,v)}{R(u,v)}\right]$$&#10;&#10;&#10;\end{document}"/>
  <p:tag name="IGUANATEXSIZE" val="20"/>
  <p:tag name="IGUANATEXCURSOR" val="143"/>
  <p:tag name="TRANSPARENCY" val="True"/>
  <p:tag name="FILENAME" val=""/>
  <p:tag name="INPUTTYPE" val="0"/>
  <p:tag name="LATEXENGINEID" val="0"/>
  <p:tag name="TEMPFOLDER" val=".\.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5"/>
  <p:tag name="ORIGINALWIDTH" val="2211.75"/>
  <p:tag name="OUTPUTDPI" val="1200"/>
  <p:tag name="LATEXADDIN" val="\documentclass{article}&#10;\usepackage{amsmath}&#10;\usepackage{color}&#10;\pagestyle{empty}&#10;\begin{document}&#10;$P(u,v)=|F(u,v)|^2=R^2(u,v)+I^2(u,v)$&#10;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.\.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004.5"/>
  <p:tag name="OUTPUTDPI" val="1200"/>
  <p:tag name="LATEXADDIN" val="\documentclass{article}&#10;\usepackage{amsmath}&#10;\usepackage{color}&#10;\pagestyle{empty}&#10;\begin{document}&#10;&#10;$$f(x,y)\exp\Big[j2\pi(u_0x/M+v_0y/N)\Big]\Leftrightarrow F(u-u_0,v-v_0)$$&#10;&#10;\end{document}"/>
  <p:tag name="IGUANATEXSIZE" val="20"/>
  <p:tag name="IGUANATEXCURSOR" val="158"/>
  <p:tag name="TRANSPARENCY" val="True"/>
  <p:tag name="FILENAME" val=""/>
  <p:tag name="INPUTTYPE" val="0"/>
  <p:tag name="LATEXENGINEID" val="0"/>
  <p:tag name="TEMPFOLDER" val=".\.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142.5"/>
  <p:tag name="OUTPUTDPI" val="1200"/>
  <p:tag name="LATEXADDIN" val="\documentclass{article}&#10;\usepackage{amsmath}&#10;\usepackage{color}&#10;\pagestyle{empty}&#10;\begin{document}&#10;&#10;$$f(x-x_0,y-y_0)\Leftrightarrow F(u,v)\exp\Big[-j2\pi(ux_0/M+vy_0/N)\Big]$$&#10;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.\.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018.25"/>
  <p:tag name="OUTPUTDPI" val="1200"/>
  <p:tag name="LATEXADDIN" val="\documentclass{article}&#10;\usepackage{mathrsfs,amsmath,amssymb}&#10;\usepackage{color}&#10;\pagestyle{empty}&#10;\begin{document}&#10;&#10;$$\mathfrak{F}\{f(x,y)\exp[j2\pi(u_0x/M+v_0y/N)]\}$$&#10;&#10;\end{document}"/>
  <p:tag name="IGUANATEXSIZE" val="20"/>
  <p:tag name="IGUANATEXCURSOR" val="163"/>
  <p:tag name="TRANSPARENCY" val="True"/>
  <p:tag name="FILENAME" val=""/>
  <p:tag name="INPUTTYPE" val="0"/>
  <p:tag name="LATEXENGINEID" val="0"/>
  <p:tag name="TEMPFOLDER" val=".\.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245"/>
  <p:tag name="OUTPUTDPI" val="1200"/>
  <p:tag name="LATEXADDIN" val="\documentclass{article}&#10;\usepackage{amsmath}&#10;\usepackage{color}&#10;\pagestyle{empty}&#10;\begin{document}&#10;$$e^{ix}=\cos(x)+i\cdot\sin(x)$$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.\.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3594.75"/>
  <p:tag name="OUTPUTDPI" val="1200"/>
  <p:tag name="LATEXADDIN" val="\documentclass{article}&#10;\usepackage{amsmath}&#10;\usepackage{color}&#10;\pagestyle{empty}&#10;\begin{document}&#10;&#10;$$=\frac{1}{MN}\sum_{}^{}\sum_{}^{}f(x,y)\exp[j2\pi(u_0x/M+v_0y/N)]e^{-j2\pi(ux/M+vy/N)}$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.\.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3105.75"/>
  <p:tag name="OUTPUTDPI" val="1200"/>
  <p:tag name="LATEXADDIN" val="\documentclass{article}&#10;\usepackage{amsmath}&#10;\usepackage{color}&#10;\pagestyle{empty}&#10;\begin{document}&#10;&#10;$$=\frac{1}{MN}\sum_{}^{}\sum_{}^{}f(x,y)e^{j2\pi(u_0x/M+v_0y/N)}e^{-j2\pi(ux/M+vy/N)}$$&#10;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.\.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2624.25"/>
  <p:tag name="OUTPUTDPI" val="1200"/>
  <p:tag name="LATEXADDIN" val="\documentclass{article}&#10;\usepackage{amsmath}&#10;\usepackage{color}&#10;\pagestyle{empty}&#10;\begin{document}&#10;&#10;$$=\frac{1}{MN}\sum_{}^{}\sum_{}^{}f(x,y)e^{-j2\pi[(u-u_0)x/M+(v-v_0)y/N]}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.\.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45.5"/>
  <p:tag name="OUTPUTDPI" val="1200"/>
  <p:tag name="LATEXADDIN" val="\documentclass{article}&#10;\usepackage{amsmath}&#10;\usepackage{color}&#10;\pagestyle{empty}&#10;\begin{document}&#10;&#10;$$=F(u-u_0,v-v_0)$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.\.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5"/>
  <p:tag name="ORIGINALWIDTH" val="3297"/>
  <p:tag name="OUTPUTDPI" val="1200"/>
  <p:tag name="LATEXADDIN" val="\documentclass{article}&#10;\usepackage{mathrsfs,amsmath,amssymb}&#10;\usepackage{color}&#10;\pagestyle{empty}&#10;\begin{document}&#10;&#10;$$\mathfrak{F}\left\{f(x,y)\exp\left[j2\pi\left(\frac{\frac{M}{2}x}{M}+\frac{\frac{N}{2}y}{N}\right)\right]\right\}=F\left(u-\frac{M}{2},v-\frac{N}{2}\right)$$&#10;&#10;&#10;&#10;\end{document}"/>
  <p:tag name="IGUANATEXSIZE" val="20"/>
  <p:tag name="IGUANATEXCURSOR" val="266"/>
  <p:tag name="TRANSPARENCY" val="True"/>
  <p:tag name="FILENAME" val=""/>
  <p:tag name="INPUTTYPE" val="0"/>
  <p:tag name="LATEXENGINEID" val="0"/>
  <p:tag name="TEMPFOLDER" val=".\.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793.75"/>
  <p:tag name="OUTPUTDPI" val="1200"/>
  <p:tag name="LATEXADDIN" val="\documentclass{article}&#10;\usepackage{mathrsfs,amsmath,amssymb}&#10;\usepackage{color}&#10;\pagestyle{empty}&#10;\begin{document}&#10;&#10;$$\Rightarrow\mathfrak{F}\{f(x,y)\exp[i\pi(x+y))]\}=F\left(u-\frac{M}{2},v-\frac{N}{2}\right)$$&#10;&#10;&#10;&#10;\end{document}"/>
  <p:tag name="IGUANATEXSIZE" val="20"/>
  <p:tag name="IGUANATEXCURSOR" val="125"/>
  <p:tag name="TRANSPARENCY" val="True"/>
  <p:tag name="FILENAME" val=""/>
  <p:tag name="INPUTTYPE" val="0"/>
  <p:tag name="LATEXENGINEID" val="0"/>
  <p:tag name="TEMPFOLDER" val=".\.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410.5"/>
  <p:tag name="OUTPUTDPI" val="1200"/>
  <p:tag name="LATEXADDIN" val="\documentclass{article}&#10;\usepackage{mathrsfs,amsmath,amssymb}&#10;\usepackage{color}&#10;\pagestyle{empty}&#10;\begin{document}&#10;&#10;$$\Rightarrow\mathfrak{F}\{f(x,y)(-1)^{x+y}\}=F\left(u-\frac{M}{2},v-\frac{N}{2}\right)$$&#10;&#10;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.\.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796.5"/>
  <p:tag name="OUTPUTDPI" val="1200"/>
  <p:tag name="LATEXADDIN" val="\documentclass{article}&#10;\usepackage{amsmath}&#10;\usepackage{color}&#10;\pagestyle{empty}&#10;\begin{document}&#10;&#10;$$f(x,y)(-1)^{x+y}$$&#10;&#10;\end{document}"/>
  <p:tag name="IGUANATEXSIZE" val="20"/>
  <p:tag name="IGUANATEXCURSOR" val="117"/>
  <p:tag name="TRANSPARENCY" val="True"/>
  <p:tag name="FILENAME" val=""/>
  <p:tag name="INPUTTYPE" val="0"/>
  <p:tag name="LATEXENGINEID" val="0"/>
  <p:tag name="TEMPFOLDER" val=".\.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993.75"/>
  <p:tag name="OUTPUTDPI" val="1200"/>
  <p:tag name="LATEXADDIN" val="\documentclass{article}&#10;\usepackage{amsmath}&#10;\usepackage{color}&#10;\pagestyle{empty}&#10;\begin{document}&#10;&#10;$$u=M/2,v=N/2$$&#10;&#10;\end{document}"/>
  <p:tag name="IGUANATEXSIZE" val="20"/>
  <p:tag name="IGUANATEXCURSOR" val="113"/>
  <p:tag name="TRANSPARENCY" val="True"/>
  <p:tag name="FILENAME" val=""/>
  <p:tag name="INPUTTYPE" val="0"/>
  <p:tag name="LATEXENGINEID" val="0"/>
  <p:tag name="TEMPFOLDER" val=".\.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514"/>
  <p:tag name="OUTPUTDPI" val="1200"/>
  <p:tag name="LATEXADDIN" val="\documentclass{article}&#10;\usepackage{mathrsfs,amssymb,amsmath}&#10;\usepackage{color}&#10;\pagestyle{empty}&#10;\begin{document}&#10;&#10;$$\mathfrak{F}[f_1(x,y)+f_2(x,y)]=\mathfrak{F}[f_1(x,y)]+\mathfrak{F}[f_2(x,y)]$$&#10;&#10;\end{document}&#10;"/>
  <p:tag name="IGUANATEXSIZE" val="20"/>
  <p:tag name="IGUANATEXCURSOR" val="195"/>
  <p:tag name="TRANSPARENCY" val="True"/>
  <p:tag name="FILENAME" val=""/>
  <p:tag name="INPUTTYPE" val="0"/>
  <p:tag name="LATEXENGINEID" val="0"/>
  <p:tag name="TEMPFOLDER" val=".\.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88"/>
  <p:tag name="OUTPUTDPI" val="1200"/>
  <p:tag name="LATEXADDIN" val="\documentclass{article}&#10;\usepackage{amsmath}&#10;\usepackage{color}&#10;\pagestyle{empty}&#10;\begin{document}&#10;$$F(u)=\int_{-\infty}^\infty f(x)e^{-j2\pi ux}dx$$&#10;&#10;&#10;\end{document}"/>
  <p:tag name="IGUANATEXSIZE" val="20"/>
  <p:tag name="IGUANATEXCURSOR" val="137"/>
  <p:tag name="TRANSPARENCY" val="True"/>
  <p:tag name="FILENAME" val=""/>
  <p:tag name="INPUTTYPE" val="0"/>
  <p:tag name="LATEXENGINEID" val="0"/>
  <p:tag name="TEMPFOLDER" val=".\.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56.75"/>
  <p:tag name="OUTPUTDPI" val="1200"/>
  <p:tag name="LATEXADDIN" val="\documentclass{article}&#10;\usepackage{amsmath}&#10;\usepackage{color}&#10;\pagestyle{empty}&#10;\begin{document}&#10;&#10;$$af(x,y)\Leftrightarrow aF(u,v)$$&#10;&#10;\end{document}"/>
  <p:tag name="IGUANATEXSIZE" val="20"/>
  <p:tag name="IGUANATEXCURSOR" val="132"/>
  <p:tag name="TRANSPARENCY" val="True"/>
  <p:tag name="FILENAME" val=""/>
  <p:tag name="INPUTTYPE" val="0"/>
  <p:tag name="LATEXENGINEID" val="0"/>
  <p:tag name="TEMPFOLDER" val=".\.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114.75"/>
  <p:tag name="OUTPUTDPI" val="1200"/>
  <p:tag name="LATEXADDIN" val="\documentclass{article}&#10;\usepackage{mathrsfs,amssymb,amsmath}&#10;\usepackage{color}&#10;\pagestyle{empty}&#10;\begin{document}&#10;&#10;$$F(u,v)=F(u+M,v)=F(u,v+N)=F(u+M,v+N)$$&#10;&#10;\end{document}&#10;"/>
  <p:tag name="IGUANATEXSIZE" val="20"/>
  <p:tag name="IGUANATEXCURSOR" val="154"/>
  <p:tag name="TRANSPARENCY" val="True"/>
  <p:tag name="FILENAME" val=""/>
  <p:tag name="INPUTTYPE" val="0"/>
  <p:tag name="LATEXENGINEID" val="0"/>
  <p:tag name="TEMPFOLDER" val=".\.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023.25"/>
  <p:tag name="OUTPUTDPI" val="1200"/>
  <p:tag name="LATEXADDIN" val="\documentclass{article}&#10;\usepackage{mathrsfs,amssymb,amsmath}&#10;\usepackage{color}&#10;\pagestyle{empty}&#10;\begin{document}&#10;&#10;$$f(x,y)=f(x+M,y)=f(x,y+N)=f(x+M,y+N)$$&#10;&#10;\end{document}&#10;"/>
  <p:tag name="IGUANATEXSIZE" val="20"/>
  <p:tag name="IGUANATEXCURSOR" val="154"/>
  <p:tag name="TRANSPARENCY" val="True"/>
  <p:tag name="FILENAME" val=""/>
  <p:tag name="INPUTTYPE" val="0"/>
  <p:tag name="LATEXENGINEID" val="0"/>
  <p:tag name="TEMPFOLDER" val=".\.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3155.25"/>
  <p:tag name="OUTPUTDPI" val="1200"/>
  <p:tag name="LATEXADDIN" val="\documentclass{article}&#10;\usepackage{mathrsfs,amssymb,amsmath}&#10;\usepackage{color}&#10;\pagestyle{empty}&#10;\begin{document}&#10;&#10;$$F(u+M,v)=\frac{1}{MN}\sum_{x=0}^{M-1}\sum_{y=0}^{N-1}f(x,y)e^{-j2\pi[(u+M)x/M+vy/N]}$$&#10;&#10;\end{document}&#10;"/>
  <p:tag name="IGUANATEXSIZE" val="20"/>
  <p:tag name="IGUANATEXCURSOR" val="205"/>
  <p:tag name="TRANSPARENCY" val="True"/>
  <p:tag name="FILENAME" val=""/>
  <p:tag name="INPUTTYPE" val="0"/>
  <p:tag name="LATEXENGINEID" val="0"/>
  <p:tag name="TEMPFOLDER" val=".\.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2582.25"/>
  <p:tag name="OUTPUTDPI" val="1200"/>
  <p:tag name="LATEXADDIN" val="\documentclass{article}&#10;\usepackage{mathrsfs,amssymb,amsmath}&#10;\usepackage{color}&#10;\pagestyle{empty}&#10;\begin{document}&#10;&#10;$$=\frac{1}{MN}\sum_{x=0}^{M-1}\sum_{y=0}^{N-1}f(x,y)e^{-j2\pi[ux/M+vy/N+Mx/M]}$$&#10;&#10;\end{document}&#10;"/>
  <p:tag name="IGUANATEXSIZE" val="20"/>
  <p:tag name="IGUANATEXCURSOR" val="194"/>
  <p:tag name="TRANSPARENCY" val="True"/>
  <p:tag name="FILENAME" val=""/>
  <p:tag name="INPUTTYPE" val="0"/>
  <p:tag name="LATEXENGINEID" val="0"/>
  <p:tag name="TEMPFOLDER" val=".\.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2552.25"/>
  <p:tag name="OUTPUTDPI" val="1200"/>
  <p:tag name="LATEXADDIN" val="\documentclass{article}&#10;\usepackage{mathrsfs,amssymb,amsmath}&#10;\usepackage{color}&#10;\pagestyle{empty}&#10;\begin{document}&#10;&#10;$$=\frac{1}{MN}\sum_{x=0}^{M-1}\sum_{y=0}^{N-1}f(x,y)e^{-j2\pi(ux/M+vy/N)\cdot e^{-j2\pi x}}$$&#10;&#10;\end{document}&#10;"/>
  <p:tag name="IGUANATEXSIZE" val="20"/>
  <p:tag name="IGUANATEXCURSOR" val="206"/>
  <p:tag name="TRANSPARENCY" val="True"/>
  <p:tag name="FILENAME" val=""/>
  <p:tag name="INPUTTYPE" val="0"/>
  <p:tag name="LATEXENGINEID" val="0"/>
  <p:tag name="TEMPFOLDER" val=".\.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2853"/>
  <p:tag name="OUTPUTDPI" val="1200"/>
  <p:tag name="LATEXADDIN" val="\documentclass{article}&#10;\usepackage{mathrsfs,amssymb,amsmath}&#10;\usepackage{color}&#10;\pagestyle{empty}&#10;\begin{document}&#10;&#10;$$=\frac{1}{MN}\sum_{x=0}^{M-1}\sum_{y=0}^{N-1}f(x,y)e^{-j2\pi(ux/M+vy/N)\cdot 1}=F(u,v)$$&#10;&#10;\end{document}&#10;"/>
  <p:tag name="IGUANATEXSIZE" val="20"/>
  <p:tag name="IGUANATEXCURSOR" val="197"/>
  <p:tag name="TRANSPARENCY" val="True"/>
  <p:tag name="FILENAME" val=""/>
  <p:tag name="INPUTTYPE" val="0"/>
  <p:tag name="LATEXENGINEID" val="0"/>
  <p:tag name="TEMPFOLDER" val=".\.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1170.75"/>
  <p:tag name="OUTPUTDPI" val="1200"/>
  <p:tag name="LATEXADDIN" val="\documentclass{article}&#10;\usepackage{mathrsfs,amssymb,amsmath}&#10;\usepackage{color}&#10;\pagestyle{empty}&#10;\begin{document}&#10;&#10;$$F(u,v)=F^{\star}(-u,-v)$$&#10;&#10;\end{document}&#10;"/>
  <p:tag name="IGUANATEXSIZE" val="20"/>
  <p:tag name="IGUANATEXCURSOR" val="141"/>
  <p:tag name="TRANSPARENCY" val="True"/>
  <p:tag name="FILENAME" val=""/>
  <p:tag name="INPUTTYPE" val="0"/>
  <p:tag name="LATEXENGINEID" val="0"/>
  <p:tag name="TEMPFOLDER" val=".\.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40.5"/>
  <p:tag name="OUTPUTDPI" val="1200"/>
  <p:tag name="LATEXADDIN" val="\documentclass{article}&#10;\usepackage{mathrsfs,amssymb,amsmath}&#10;\usepackage{color}&#10;\pagestyle{empty}&#10;\begin{document}&#10;&#10;$$|F(u,v)|=|F(-u,-v)|$$&#10;&#10;\end{document}&#10;"/>
  <p:tag name="IGUANATEXSIZE" val="20"/>
  <p:tag name="IGUANATEXCURSOR" val="136"/>
  <p:tag name="TRANSPARENCY" val="True"/>
  <p:tag name="FILENAME" val=""/>
  <p:tag name="INPUTTYPE" val="0"/>
  <p:tag name="LATEXENGINEID" val="0"/>
  <p:tag name="TEMPFOLDER" val=".\.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2343"/>
  <p:tag name="OUTPUTDPI" val="1200"/>
  <p:tag name="LATEXADDIN" val="\documentclass{article}&#10;\usepackage{amsmath}&#10;\usepackage{color}&#10;\pagestyle{empty}&#10;\begin{document}&#10;&#10;$$F(u,v)=\sum_{x=0}^{M-1}\sum_{y=0}^{N-1}f(x,y)e^{-j2\pi (ux/M+vy/N)}$$&#10;&#10;\end{document}"/>
  <p:tag name="IGUANATEXSIZE" val="20"/>
  <p:tag name="IGUANATEXCURSOR" val="169"/>
  <p:tag name="TRANSPARENCY" val="True"/>
  <p:tag name="FILENAME" val=""/>
  <p:tag name="INPUTTYPE" val="0"/>
  <p:tag name="LATEXENGINEID" val="0"/>
  <p:tag name="TEMPFOLDER" val=".\.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10.75"/>
  <p:tag name="OUTPUTDPI" val="1200"/>
  <p:tag name="LATEXADDIN" val="\documentclass{article}&#10;\usepackage{amsmath}&#10;\usepackage{color}&#10;\pagestyle{empty}&#10;\begin{document}&#10;$$f(x)=\int_{-\infty}^\infty F(u)e^{j2\pi ux}du$$&#10;&#10;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.\.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.5"/>
  <p:tag name="ORIGINALWIDTH" val="1673.25"/>
  <p:tag name="OUTPUTDPI" val="1200"/>
  <p:tag name="LATEXADDIN" val="\documentclass{article}&#10;\usepackage{mathrsfs,amssymb,amsmath}&#10;\usepackage{color}&#10;\pagestyle{empty}&#10;\begin{document}&#10;$$F(0,0)=\frac{1}{MN}\sum_{x=0}^{M-1}\sum_{y=0}^{N-1}f(x,y)$$&#10;&#10;\end{document}&#10;"/>
  <p:tag name="IGUANATEXSIZE" val="20"/>
  <p:tag name="IGUANATEXCURSOR" val="175"/>
  <p:tag name="TRANSPARENCY" val="True"/>
  <p:tag name="FILENAME" val=""/>
  <p:tag name="INPUTTYPE" val="0"/>
  <p:tag name="LATEXENGINEID" val="0"/>
  <p:tag name="TEMPFOLDER" val=".\.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26.75"/>
  <p:tag name="OUTPUTDPI" val="1200"/>
  <p:tag name="LATEXADDIN" val="\documentclass{article}&#10;\usepackage{mathrsfs,amssymb,amsmath}&#10;\usepackage{color}&#10;\pagestyle{empty}&#10;\begin{document}&#10;&#10;$$(-1)^{x+y}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2280"/>
  <p:tag name="OUTPUTDPI" val="1200"/>
  <p:tag name="LATEXADDIN" val="\documentclass{article}&#10;\usepackage{mathrsfs,amssymb,amsmath}&#10;\usepackage{color}&#10;\pagestyle{empty}&#10;\begin{document}&#10;&#10;$$\mathfrak{F}[f(x,y)(-1)^{x+y}]=F(u-M/2,v-N/2)$$&#10;&#10;\end{document}&#10;"/>
  <p:tag name="IGUANATEXSIZE" val="20"/>
  <p:tag name="IGUANATEXCURSOR" val="166"/>
  <p:tag name="TRANSPARENCY" val="True"/>
  <p:tag name="FILENAME" val=""/>
  <p:tag name="INPUTTYPE" val="0"/>
  <p:tag name="LATEXENGINEID" val="0"/>
  <p:tag name="TEMPFOLDER" val=".\.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20.75"/>
  <p:tag name="OUTPUTDPI" val="1200"/>
  <p:tag name="LATEXADDIN" val="\documentclass{article}&#10;\usepackage{mathrsfs,amssymb,amsmath}&#10;\usepackage{color}&#10;\pagestyle{empty}&#10;\begin{document}&#10;&#10;$$G(u,v)=H(u,v)F(u,v)$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26.75"/>
  <p:tag name="OUTPUTDPI" val="1200"/>
  <p:tag name="LATEXADDIN" val="\documentclass{article}&#10;\usepackage{mathrsfs,amssymb,amsmath}&#10;\usepackage{color}&#10;\pagestyle{empty}&#10;\begin{document}&#10;&#10;$$(-1)^{x+y}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.25"/>
  <p:tag name="ORIGINALWIDTH" val="2254.5"/>
  <p:tag name="OUTPUTDPI" val="1200"/>
  <p:tag name="LATEXADDIN" val="\documentclass{article}&#10;\usepackage{mathrsfs,amssymb,amsmath}&#10;\usepackage{color}&#10;\pagestyle{empty}&#10;\begin{document}&#10;&#10;\begin{equation*}&#10;H(u,v)=&#10;\left\{&#10;\begin{array}{lcl}&#10;0 &amp;,&amp; (u,v)=(M/2,N/2) \\&#10;&amp;  &amp;\\&#10;1 &amp;,&amp; \mbox{otherwise}&#10;\end{array}.&#10;\right.&#10;\end{equation*}&#10;&#10;&#10;\end{document}&#10;"/>
  <p:tag name="IGUANATEXSIZE" val="20"/>
  <p:tag name="IGUANATEXCURSOR" val="190"/>
  <p:tag name="TRANSPARENCY" val="True"/>
  <p:tag name="FILENAME" val=""/>
  <p:tag name="INPUTTYPE" val="0"/>
  <p:tag name="LATEXENGINEID" val="0"/>
  <p:tag name="TEMPFOLDER" val=".\.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3036.75"/>
  <p:tag name="OUTPUTDPI" val="1200"/>
  <p:tag name="LATEXADDIN" val="\documentclass{article}&#10;\usepackage{mathrsfs,amssymb,amsmath}&#10;\usepackage{color}&#10;\pagestyle{empty}&#10;\begin{document}&#10;$$f(x,y)*h(x,y)=\frac{1}{MN}\sum_{m=0}^{M-1}\sum_{n=0}^{N-1}f(m,n)h(x-m,y-n)$$&#10;&#10;\end{document}&#10;"/>
  <p:tag name="IGUANATEXSIZE" val="20"/>
  <p:tag name="IGUANATEXCURSOR" val="191"/>
  <p:tag name="TRANSPARENCY" val="True"/>
  <p:tag name="FILENAME" val=""/>
  <p:tag name="INPUTTYPE" val="0"/>
  <p:tag name="LATEXENGINEID" val="0"/>
  <p:tag name="TEMPFOLDER" val=".\.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803.75"/>
  <p:tag name="OUTPUTDPI" val="1200"/>
  <p:tag name="LATEXADDIN" val="\documentclass{article}&#10;\usepackage{mathrsfs,amssymb,amsmath}&#10;\usepackage{color}&#10;\pagestyle{empty}&#10;\begin{document}&#10;&#10;$$f(x,y)*h(x,y)\Leftrightarrow F(u,v)H(u,v)$$&#10;&#10;\end{document}&#10;"/>
  <p:tag name="IGUANATEXSIZE" val="20"/>
  <p:tag name="IGUANATEXCURSOR" val="160"/>
  <p:tag name="TRANSPARENCY" val="True"/>
  <p:tag name="FILENAME" val=""/>
  <p:tag name="INPUTTYPE" val="0"/>
  <p:tag name="LATEXENGINEID" val="0"/>
  <p:tag name="TEMPFOLDER" val=".\.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803.75"/>
  <p:tag name="OUTPUTDPI" val="1200"/>
  <p:tag name="LATEXADDIN" val="\documentclass{article}&#10;\usepackage{mathrsfs,amssymb,amsmath}&#10;\usepackage{color}&#10;\pagestyle{empty}&#10;\begin{document}&#10;&#10;$$f(x,y)h(x,y)\Leftrightarrow F(u,v)*H(u,v)$$&#10;&#10;\end{document}&#10;"/>
  <p:tag name="IGUANATEXSIZE" val="20"/>
  <p:tag name="IGUANATEXCURSOR" val="154"/>
  <p:tag name="TRANSPARENCY" val="True"/>
  <p:tag name="FILENAME" val=""/>
  <p:tag name="INPUTTYPE" val="0"/>
  <p:tag name="LATEXENGINEID" val="0"/>
  <p:tag name="TEMPFOLDER" val=".\.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2001"/>
  <p:tag name="OUTPUTDPI" val="1200"/>
  <p:tag name="LATEXADDIN" val="\documentclass{article}&#10;\usepackage{mathrsfs,amssymb,amsmath}&#10;\usepackage{color}&#10;\pagestyle{empty}&#10;\begin{document}&#10;&#10;\begin{equation*}&#10;\begin{array}{lcr}&#10;f(x,y)*h(x,y)&amp;\Leftrightarrow&amp; F(u,v)H(u,v)\\&#10;~~~~~~~~~~~~h(x,y)&amp;\Leftrightarrow&amp; H(u,v)&#10;\end{array}&#10;\end{equation*}&#10;&#10;\end{document}&#10;"/>
  <p:tag name="IGUANATEXSIZE" val="20"/>
  <p:tag name="IGUANATEXCURSOR" val="212"/>
  <p:tag name="TRANSPARENCY" val="True"/>
  <p:tag name="FILENAME" val=""/>
  <p:tag name="INPUTTYPE" val="0"/>
  <p:tag name="LATEXENGINEID" val="0"/>
  <p:tag name="TEMPFOLDER" val=".\.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1432.5"/>
  <p:tag name="OUTPUTDPI" val="1200"/>
  <p:tag name="LATEXADDIN" val="\documentclass{article}&#10;\usepackage{amsmath}&#10;\usepackage{color}&#10;\pagestyle{empty}&#10;\begin{document}&#10;&#10;$$F(u)=\sum_{x=0}^{N-1}f(x)e^{-i2\pi ux/N}$$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.\.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978"/>
  <p:tag name="OUTPUTDPI" val="1200"/>
  <p:tag name="LATEXADDIN" val="\documentclass{article}&#10;\usepackage{mathrsfs,amssymb,amsmath}&#10;\usepackage{color}&#10;\pagestyle{empty}&#10;\begin{document}&#10;&#10;$$H(u)=Ae^{-u^2/2\sigma^2}$$&#10;&#10;\end{document}&#10;"/>
  <p:tag name="IGUANATEXSIZE" val="20"/>
  <p:tag name="IGUANATEXCURSOR" val="142"/>
  <p:tag name="TRANSPARENCY" val="True"/>
  <p:tag name="FILENAME" val=""/>
  <p:tag name="INPUTTYPE" val="0"/>
  <p:tag name="LATEXENGINEID" val="0"/>
  <p:tag name="TEMPFOLDER" val=".\.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306.5"/>
  <p:tag name="OUTPUTDPI" val="1200"/>
  <p:tag name="LATEXADDIN" val="\documentclass{article}&#10;\usepackage{mathrsfs,amssymb,amsmath}&#10;\usepackage{color}&#10;\pagestyle{empty}&#10;\begin{document}&#10;&#10;$$h(x)=\sqrt{2\pi}\sigma Ae^{-2\pi^2\sigma^2x^2}$$&#10;&#10;\end{document}&#10;"/>
  <p:tag name="IGUANATEXSIZE" val="20"/>
  <p:tag name="IGUANATEXCURSOR" val="153"/>
  <p:tag name="TRANSPARENCY" val="True"/>
  <p:tag name="FILENAME" val=""/>
  <p:tag name="INPUTTYPE" val="0"/>
  <p:tag name="LATEXENGINEID" val="0"/>
  <p:tag name="TEMPFOLDER" val=".\.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5"/>
  <p:tag name="ORIGINALWIDTH" val="66.75"/>
  <p:tag name="OUTPUTDPI" val="1200"/>
  <p:tag name="LATEXADDIN" val="\documentclass{article}&#10;\usepackage{mathrsfs,amssymb,amsmath}&#10;\usepackage{color}&#10;\pagestyle{empty}&#10;\begin{document}&#10;&#10;$$\sigma$$&#10;&#10;\end{document}&#10;"/>
  <p:tag name="IGUANATEXSIZE" val="20"/>
  <p:tag name="IGUANATEXCURSOR" val="125"/>
  <p:tag name="TRANSPARENCY" val="True"/>
  <p:tag name="FILENAME" val=""/>
  <p:tag name="INPUTTYPE" val="0"/>
  <p:tag name="LATEXENGINEID" val="0"/>
  <p:tag name="TEMPFOLDER" val=".\.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978"/>
  <p:tag name="OUTPUTDPI" val="1200"/>
  <p:tag name="LATEXADDIN" val="\documentclass{article}&#10;\usepackage{mathrsfs,amssymb,amsmath}&#10;\usepackage{color}&#10;\pagestyle{empty}&#10;\begin{document}&#10;&#10;$$H(u)=Ae^{-u^2/2\sigma^2}$$&#10;&#10;\end{document}&#10;"/>
  <p:tag name="IGUANATEXSIZE" val="20"/>
  <p:tag name="IGUANATEXCURSOR" val="142"/>
  <p:tag name="TRANSPARENCY" val="True"/>
  <p:tag name="FILENAME" val=""/>
  <p:tag name="INPUTTYPE" val="0"/>
  <p:tag name="LATEXENGINEID" val="0"/>
  <p:tag name="TEMPFOLDER" val=".\.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306.5"/>
  <p:tag name="OUTPUTDPI" val="1200"/>
  <p:tag name="LATEXADDIN" val="\documentclass{article}&#10;\usepackage{mathrsfs,amssymb,amsmath}&#10;\usepackage{color}&#10;\pagestyle{empty}&#10;\begin{document}&#10;&#10;$$h(x)=\sqrt{2\pi}\sigma Ae^{-2\pi^2\sigma^2x^2}$$&#10;&#10;\end{document}&#10;"/>
  <p:tag name="IGUANATEXSIZE" val="20"/>
  <p:tag name="IGUANATEXCURSOR" val="153"/>
  <p:tag name="TRANSPARENCY" val="True"/>
  <p:tag name="FILENAME" val=""/>
  <p:tag name="INPUTTYPE" val="0"/>
  <p:tag name="LATEXENGINEID" val="0"/>
  <p:tag name="TEMPFOLDER" val=".\.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5"/>
  <p:tag name="ORIGINALWIDTH" val="66.75"/>
  <p:tag name="OUTPUTDPI" val="1200"/>
  <p:tag name="LATEXADDIN" val="\documentclass{article}&#10;\usepackage{mathrsfs,amssymb,amsmath}&#10;\usepackage{color}&#10;\pagestyle{empty}&#10;\begin{document}&#10;&#10;$$\sigma$$&#10;&#10;\end{document}&#10;"/>
  <p:tag name="IGUANATEXSIZE" val="20"/>
  <p:tag name="IGUANATEXCURSOR" val="125"/>
  <p:tag name="TRANSPARENCY" val="True"/>
  <p:tag name="FILENAME" val=""/>
  <p:tag name="INPUTTYPE" val="0"/>
  <p:tag name="LATEXENGINEID" val="0"/>
  <p:tag name="TEMPFOLDER" val=".\.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1690.5"/>
  <p:tag name="OUTPUTDPI" val="1200"/>
  <p:tag name="LATEXADDIN" val="\documentclass{article}&#10;\usepackage{mathrsfs,amssymb,amsmath}&#10;\usepackage{color}&#10;\pagestyle{empty}&#10;\begin{document}&#10;&#10;$$H(u)=Ae^{-u^2/2\sigma_1^2}-Be^{-u^2/2\sigma_2^2}$$&#10;&#10;\end{document}&#10;"/>
  <p:tag name="IGUANATEXSIZE" val="20"/>
  <p:tag name="IGUANATEXCURSOR" val="162"/>
  <p:tag name="TRANSPARENCY" val="True"/>
  <p:tag name="FILENAME" val=""/>
  <p:tag name="INPUTTYPE" val="0"/>
  <p:tag name="LATEXENGINEID" val="0"/>
  <p:tag name="TEMPFOLDER" val=".\.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5"/>
  <p:tag name="ORIGINALWIDTH" val="2490"/>
  <p:tag name="OUTPUTDPI" val="1200"/>
  <p:tag name="LATEXADDIN" val="\documentclass{article}&#10;\usepackage{mathrsfs,amssymb,amsmath}&#10;\usepackage{color}&#10;\pagestyle{empty}&#10;\begin{document}&#10;&#10;$$h(x)=\sqrt{2\pi}\sigma_1Ae^{-2\pi^2\sigma_1x^2}-\sqrt{2\pi}\sigma_2Be^{-2\pi^2\sigma_2x^2}$$&#10;&#10;\end{document}&#10;"/>
  <p:tag name="IGUANATEXSIZE" val="20"/>
  <p:tag name="IGUANATEXCURSOR" val="205"/>
  <p:tag name="TRANSPARENCY" val="True"/>
  <p:tag name="FILENAME" val=""/>
  <p:tag name="INPUTTYPE" val="0"/>
  <p:tag name="LATEXENGINEID" val="0"/>
  <p:tag name="TEMPFOLDER" val=".\.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20.75"/>
  <p:tag name="OUTPUTDPI" val="1200"/>
  <p:tag name="LATEXADDIN" val="\documentclass{article}&#10;\usepackage{mathrsfs,amssymb,amsmath}&#10;\usepackage{color}&#10;\pagestyle{empty}&#10;\begin{document}&#10;&#10;$$G(u,v)=H(u,v)F(u,v)$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614"/>
  <p:tag name="OUTPUTDPI" val="1200"/>
  <p:tag name="LATEXADDIN" val="\documentclass{article}&#10;\usepackage{mathrsfs,amssymb,amsmath}&#10;\usepackage{color}&#10;\pagestyle{empty}&#10;\begin{document}&#10;&#10;\begin{equation*}&#10;H(u,v)=\left\{&#10;\begin{array}{lr}&#10;1 &amp; D(u,v)\le D_0 \\&#10;0 &amp; D(u,v)&gt; D_0&#10;\end{array}&#10;\right.&#10;\end{equation*}&#10;&#10;\end{document}&#10;"/>
  <p:tag name="IGUANATEXSIZE" val="20"/>
  <p:tag name="IGUANATEXCURSOR" val="188"/>
  <p:tag name="TRANSPARENCY" val="True"/>
  <p:tag name="FILENAME" val=""/>
  <p:tag name="INPUTTYPE" val="0"/>
  <p:tag name="LATEXENGINEID" val="0"/>
  <p:tag name="TEMPFOLDER" val=".\.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1517.25"/>
  <p:tag name="OUTPUTDPI" val="1200"/>
  <p:tag name="LATEXADDIN" val="\documentclass{article}&#10;\usepackage{amsmath}&#10;\usepackage{color}&#10;\pagestyle{empty}&#10;\begin{document}&#10;&#10;$$f(x)=\frac{1}{N}\sum_{x=0}^{N-1}F(u)e^{i2\pi ux/N}$$&#10;&#10;\end{document}"/>
  <p:tag name="IGUANATEXSIZE" val="20"/>
  <p:tag name="IGUANATEXCURSOR" val="151"/>
  <p:tag name="TRANSPARENCY" val="True"/>
  <p:tag name="FILENAME" val=""/>
  <p:tag name="INPUTTYPE" val="0"/>
  <p:tag name="LATEXENGINEID" val="0"/>
  <p:tag name="TEMPFOLDER" val=".\.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2196"/>
  <p:tag name="OUTPUTDPI" val="1200"/>
  <p:tag name="LATEXADDIN" val="\documentclass{article}&#10;\usepackage{mathrsfs,amssymb,amsmath}&#10;\usepackage{color}&#10;\pagestyle{empty}&#10;\begin{document}&#10;&#10;$$D(u,v)=\Big[(u-M/2)^2+(v-N/2)^2\Big]^{1/2}$$&#10;&#10;\end{document}&#10;"/>
  <p:tag name="IGUANATEXSIZE" val="20"/>
  <p:tag name="IGUANATEXCURSOR" val="161"/>
  <p:tag name="TRANSPARENCY" val="True"/>
  <p:tag name="FILENAME" val=""/>
  <p:tag name="INPUTTYPE" val="0"/>
  <p:tag name="LATEXENGINEID" val="0"/>
  <p:tag name="TEMPFOLDER" val=".\.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43.25"/>
  <p:tag name="OUTPUTDPI" val="1200"/>
  <p:tag name="LATEXADDIN" val="\documentclass{article}&#10;\usepackage{mathrsfs,amssymb,amsmath}&#10;\usepackage{color}&#10;\pagestyle{empty}&#10;\begin{document}&#10;&#10;$D_0$&#10;&#10;\end{document}&#10;"/>
  <p:tag name="IGUANATEXSIZE" val="20"/>
  <p:tag name="IGUANATEXCURSOR" val="121"/>
  <p:tag name="TRANSPARENCY" val="True"/>
  <p:tag name="FILENAME" val=""/>
  <p:tag name="INPUTTYPE" val="0"/>
  <p:tag name="LATEXENGINEID" val="0"/>
  <p:tag name="TEMPFOLDER" val=".\.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3"/>
  <p:tag name="ORIGINALWIDTH" val="1181.25"/>
  <p:tag name="OUTPUTDPI" val="1200"/>
  <p:tag name="LATEXADDIN" val="\documentclass{article}&#10;\usepackage{mathrsfs,amssymb,amsmath}&#10;\usepackage{color}&#10;\pagestyle{empty}&#10;\begin{document}&#10;&#10;$$P_T=\sum_{u=0}^{M-1}\sum_{v=0}^{N-1}P(u,v)$$&#10;&#10;\end{document}&#10;"/>
  <p:tag name="IGUANATEXSIZE" val="20"/>
  <p:tag name="IGUANATEXCURSOR" val="161"/>
  <p:tag name="TRANSPARENCY" val="True"/>
  <p:tag name="FILENAME" val=""/>
  <p:tag name="INPUTTYPE" val="0"/>
  <p:tag name="LATEXENGINEID" val="0"/>
  <p:tag name="TEMPFOLDER" val=".\.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2211.75"/>
  <p:tag name="OUTPUTDPI" val="1200"/>
  <p:tag name="LATEXADDIN" val="\documentclass{article}&#10;\usepackage{mathrsfs,amssymb,amsmath}&#10;\usepackage{color}&#10;\pagestyle{empty}&#10;\begin{document}&#10;&#10;$$P(u,v)=|F(u,v)|^2=R^2(u,v)+I^2(u,v)$$&#10;&#10;\end{document}&#10;"/>
  <p:tag name="IGUANATEXSIZE" val="20"/>
  <p:tag name="IGUANATEXCURSOR" val="133"/>
  <p:tag name="TRANSPARENCY" val="True"/>
  <p:tag name="FILENAME" val=""/>
  <p:tag name="INPUTTYPE" val="0"/>
  <p:tag name="LATEXENGINEID" val="0"/>
  <p:tag name="TEMPFOLDER" val=".\.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7"/>
  <p:tag name="ORIGINALWIDTH" val="1217.25"/>
  <p:tag name="OUTPUTDPI" val="1200"/>
  <p:tag name="LATEXADDIN" val="\documentclass{article}&#10;\usepackage{mathrsfs,amssymb,amsmath}&#10;\usepackage{color}&#10;\pagestyle{empty}&#10;\begin{document}&#10;&#10;$$\alpha=\frac{\sum_{D_0}P(u,v)}{P_T}\cdot 100$$&#10;&#10;\end{document}&#10;"/>
  <p:tag name="IGUANATEXSIZE" val="20"/>
  <p:tag name="IGUANATEXCURSOR" val="163"/>
  <p:tag name="TRANSPARENCY" val="True"/>
  <p:tag name="FILENAME" val=""/>
  <p:tag name="INPUTTYPE" val="0"/>
  <p:tag name="LATEXENGINEID" val="0"/>
  <p:tag name="TEMPFOLDER" val=".\.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26.75"/>
  <p:tag name="OUTPUTDPI" val="1200"/>
  <p:tag name="LATEXADDIN" val="\documentclass{article}&#10;\usepackage{mathrsfs,amssymb,amsmath}&#10;\usepackage{color}&#10;\pagestyle{empty}&#10;\begin{document}&#10;&#10;$$(-1)^{x+y}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5"/>
  <p:tag name="ORIGINALWIDTH" val="426.75"/>
  <p:tag name="OUTPUTDPI" val="1200"/>
  <p:tag name="LATEXADDIN" val="\documentclass{article}&#10;\usepackage{mathrsfs,amssymb,amsmath}&#10;\usepackage{color}&#10;\pagestyle{empty}&#10;\begin{document}&#10;&#10;$$(-1)^{x+y}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43.25"/>
  <p:tag name="OUTPUTDPI" val="1200"/>
  <p:tag name="LATEXADDIN" val="\documentclass{article}&#10;\usepackage{mathrsfs,amssymb,amsmath}&#10;\usepackage{color}&#10;\pagestyle{empty}&#10;\begin{document}&#10;&#10;$$D_0$$&#10;&#10;\end{document}&#10;"/>
  <p:tag name="IGUANATEXSIZE" val="20"/>
  <p:tag name="IGUANATEXCURSOR" val="122"/>
  <p:tag name="TRANSPARENCY" val="True"/>
  <p:tag name="FILENAME" val=""/>
  <p:tag name="INPUTTYPE" val="0"/>
  <p:tag name="LATEXENGINEID" val="0"/>
  <p:tag name="TEMPFOLDER" val=".\.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43.25"/>
  <p:tag name="OUTPUTDPI" val="1200"/>
  <p:tag name="LATEXADDIN" val="\documentclass{article}&#10;\usepackage{mathrsfs,amssymb,amsmath}&#10;\usepackage{color}&#10;\pagestyle{empty}&#10;\begin{document}&#10;&#10;$$D_0$$&#10;&#10;\end{document}&#10;"/>
  <p:tag name="IGUANATEXSIZE" val="20"/>
  <p:tag name="IGUANATEXCURSOR" val="122"/>
  <p:tag name="TRANSPARENCY" val="True"/>
  <p:tag name="FILENAME" val=""/>
  <p:tag name="INPUTTYPE" val="0"/>
  <p:tag name="LATEXENGINEID" val="0"/>
  <p:tag name="TEMPFOLDER" val=".\.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5"/>
  <p:tag name="ORIGINALWIDTH" val="1595.25"/>
  <p:tag name="OUTPUTDPI" val="1200"/>
  <p:tag name="LATEXADDIN" val="\documentclass{article}&#10;\usepackage{mathrsfs,amssymb,amsmath}&#10;\usepackage{color}&#10;\pagestyle{empty}&#10;\begin{document}&#10;&#10;$$H(u,v)=\frac{1}{1+[D(u,v)/D_0]^{2n}}$$&#10;&#10;\end{document}&#10;"/>
  <p:tag name="IGUANATEXSIZE" val="20"/>
  <p:tag name="IGUANATEXCURSOR" val="148"/>
  <p:tag name="TRANSPARENCY" val="True"/>
  <p:tag name="FILENAME" val=""/>
  <p:tag name="INPUTTYPE" val="0"/>
  <p:tag name="LATEXENGINEID" val="0"/>
  <p:tag name="TEMPFOLDER" val=".\.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2092.5"/>
  <p:tag name="OUTPUTDPI" val="1200"/>
  <p:tag name="LATEXADDIN" val="\documentclass{article}&#10;\usepackage{amsmath}&#10;\usepackage{color}&#10;\pagestyle{empty}&#10;\begin{document}&#10;$$F(u)=R(u)+j\cdot I(u)=|F(u)|e^{-j\phi(u)}$$&#10;&#10;\end{document}"/>
  <p:tag name="IGUANATEXSIZE" val="20"/>
  <p:tag name="IGUANATEXCURSOR" val="144"/>
  <p:tag name="TRANSPARENCY" val="True"/>
  <p:tag name="FILENAME" val=""/>
  <p:tag name="INPUTTYPE" val="0"/>
  <p:tag name="LATEXENGINEID" val="0"/>
  <p:tag name="TEMPFOLDER" val=".\.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1272.75"/>
  <p:tag name="OUTPUTDPI" val="1200"/>
  <p:tag name="LATEXADDIN" val="\documentclass{article}&#10;\usepackage{mathrsfs,amssymb,amsmath}&#10;\usepackage{color}&#10;\pagestyle{empty}&#10;\begin{document}&#10;&#10;$H(u,v)=e^{-D(u,v)^2/2D_0^2}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43.25"/>
  <p:tag name="OUTPUTDPI" val="1200"/>
  <p:tag name="LATEXADDIN" val="\documentclass{article}&#10;\usepackage{mathrsfs,amssymb,amsmath}&#10;\usepackage{color}&#10;\pagestyle{empty}&#10;\begin{document}&#10;&#10;$D_0$&#10;&#10;\end{document}&#10;"/>
  <p:tag name="IGUANATEXSIZE" val="20"/>
  <p:tag name="IGUANATEXCURSOR" val="121"/>
  <p:tag name="TRANSPARENCY" val="True"/>
  <p:tag name="FILENAME" val=""/>
  <p:tag name="INPUTTYPE" val="0"/>
  <p:tag name="LATEXENGINEID" val="0"/>
  <p:tag name="TEMPFOLDER" val=".\.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704.25"/>
  <p:tag name="OUTPUTDPI" val="1200"/>
  <p:tag name="LATEXADDIN" val="\documentclass{article}&#10;\usepackage{mathrsfs,amssymb,amsmath}&#10;\usepackage{color}&#10;\pagestyle{empty}&#10;\begin{document}&#10;&#10;$$D(u,v)=D_0$$&#10;&#10;\end{document}&#10;"/>
  <p:tag name="IGUANATEXSIZE" val="20"/>
  <p:tag name="IGUANATEXCURSOR" val="129"/>
  <p:tag name="TRANSPARENCY" val="True"/>
  <p:tag name="FILENAME" val=""/>
  <p:tag name="INPUTTYPE" val="0"/>
  <p:tag name="LATEXENGINEID" val="0"/>
  <p:tag name="TEMPFOLDER" val=".\.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614"/>
  <p:tag name="OUTPUTDPI" val="1200"/>
  <p:tag name="LATEXADDIN" val="\documentclass{article}&#10;\usepackage{mathrsfs,amssymb,amsmath}&#10;\usepackage{color}&#10;\pagestyle{empty}&#10;\begin{document}&#10;&#10;\begin{equation*}&#10;H(u,v)=\left\{&#10;\begin{array}{lr}&#10;1 &amp; D(u,v)\le D_0 \\&#10;0 &amp; D(u,v)&gt; D_0&#10;\end{array}&#10;\right.&#10;\end{equation*}&#10;&#10;\end{document}&#10;"/>
  <p:tag name="IGUANATEXSIZE" val="20"/>
  <p:tag name="IGUANATEXCURSOR" val="188"/>
  <p:tag name="TRANSPARENCY" val="True"/>
  <p:tag name="FILENAME" val=""/>
  <p:tag name="INPUTTYPE" val="0"/>
  <p:tag name="LATEXENGINEID" val="0"/>
  <p:tag name="TEMPFOLDER" val=".\.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1272.75"/>
  <p:tag name="OUTPUTDPI" val="1200"/>
  <p:tag name="LATEXADDIN" val="\documentclass{article}&#10;\usepackage{mathrsfs,amssymb,amsmath}&#10;\usepackage{color}&#10;\pagestyle{empty}&#10;\begin{document}&#10;&#10;$H(u,v)=e^{-D(u,v)^2/2D_0^2}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5"/>
  <p:tag name="ORIGINALWIDTH" val="1595.25"/>
  <p:tag name="OUTPUTDPI" val="1200"/>
  <p:tag name="LATEXADDIN" val="\documentclass{article}&#10;\usepackage{mathrsfs,amssymb,amsmath}&#10;\usepackage{color}&#10;\pagestyle{empty}&#10;\begin{document}&#10;&#10;$$H(u,v)=\frac{1}{1+[D(u,v)/D_0]^{2n}}$$&#10;&#10;\end{document}&#10;"/>
  <p:tag name="IGUANATEXSIZE" val="20"/>
  <p:tag name="IGUANATEXCURSOR" val="148"/>
  <p:tag name="TRANSPARENCY" val="True"/>
  <p:tag name="FILENAME" val=""/>
  <p:tag name="INPUTTYPE" val="0"/>
  <p:tag name="LATEXENGINEID" val="0"/>
  <p:tag name="TEMPFOLDER" val=".\.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5"/>
  <p:tag name="ORIGINALWIDTH" val="1352.25"/>
  <p:tag name="OUTPUTDPI" val="1200"/>
  <p:tag name="LATEXADDIN" val="\documentclass{article}&#10;\usepackage{mathrsfs,amssymb,amsmath}&#10;\usepackage{color}&#10;\pagestyle{empty}&#10;\begin{document}&#10;&#10;$$H_{hp}(u,v)=1-H_{lp}(u,v)$$&#10;&#10;\end{document}&#10;"/>
  <p:tag name="IGUANATEXSIZE" val="20"/>
  <p:tag name="IGUANATEXCURSOR" val="138"/>
  <p:tag name="TRANSPARENCY" val="True"/>
  <p:tag name="FILENAME" val=""/>
  <p:tag name="INPUTTYPE" val="0"/>
  <p:tag name="LATEXENGINEID" val="0"/>
  <p:tag name="TEMPFOLDER" val=".\.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614"/>
  <p:tag name="OUTPUTDPI" val="1200"/>
  <p:tag name="LATEXADDIN" val="\documentclass{article}&#10;\usepackage{mathrsfs,amssymb,amsmath}&#10;\usepackage{color}&#10;\pagestyle{empty}&#10;\begin{document}&#10;&#10;\begin{equation*}&#10;H(u,v)=\left\{&#10;\begin{array}{lr}&#10;0 &amp; D(u,v)\le D_0 \\&#10;1 &amp; D(u,v)&gt; D_0&#10;\end{array}&#10;\right.&#10;\end{equation*}&#10;&#10;\end{document}&#10;"/>
  <p:tag name="IGUANATEXSIZE" val="20"/>
  <p:tag name="IGUANATEXCURSOR" val="190"/>
  <p:tag name="TRANSPARENCY" val="True"/>
  <p:tag name="FILENAME" val=""/>
  <p:tag name="INPUTTYPE" val="0"/>
  <p:tag name="LATEXENGINEID" val="0"/>
  <p:tag name="TEMPFOLDER" val=".\.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5"/>
  <p:tag name="ORIGINALWIDTH" val="1595.25"/>
  <p:tag name="OUTPUTDPI" val="1200"/>
  <p:tag name="LATEXADDIN" val="\documentclass{article}&#10;\usepackage{mathrsfs,amssymb,amsmath}&#10;\usepackage{color}&#10;\pagestyle{empty}&#10;\begin{document}&#10;&#10;$$H(u,v)=\frac{1}{1+[D_0/D(u,v)]^{2n}}$$&#10;&#10;\end{document}&#10;"/>
  <p:tag name="IGUANATEXSIZE" val="20"/>
  <p:tag name="IGUANATEXCURSOR" val="142"/>
  <p:tag name="TRANSPARENCY" val="True"/>
  <p:tag name="FILENAME" val=""/>
  <p:tag name="INPUTTYPE" val="0"/>
  <p:tag name="LATEXENGINEID" val="0"/>
  <p:tag name="TEMPFOLDER" val=".\.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1487.25"/>
  <p:tag name="OUTPUTDPI" val="1200"/>
  <p:tag name="LATEXADDIN" val="\documentclass{article}&#10;\usepackage{mathrsfs,amssymb,amsmath}&#10;\usepackage{color}&#10;\pagestyle{empty}&#10;\begin{document}&#10;&#10;$H(u,v)=1-e^{-D(u,v)^2/2D_0^2}$&#10;&#10;\end{document}&#10;"/>
  <p:tag name="IGUANATEXSIZE" val="20"/>
  <p:tag name="IGUANATEXCURSOR" val="127"/>
  <p:tag name="TRANSPARENCY" val="True"/>
  <p:tag name="FILENAME" val=""/>
  <p:tag name="INPUTTYPE" val="0"/>
  <p:tag name="LATEXENGINEID" val="0"/>
  <p:tag name="TEMPFOLDER" val=".\.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371.75"/>
  <p:tag name="OUTPUTDPI" val="1200"/>
  <p:tag name="LATEXADDIN" val="\documentclass{article}&#10;\usepackage{amsmath}&#10;\usepackage{color}&#10;\pagestyle{empty}&#10;\begin{document}&#10;$|F(u)|=\sqrt{R^2(u)+I^2(u)}$&#10;&#10;&#10;\end{document}"/>
  <p:tag name="IGUANATEXSIZE" val="20"/>
  <p:tag name="IGUANATEXCURSOR" val="127"/>
  <p:tag name="TRANSPARENCY" val="True"/>
  <p:tag name="FILENAME" val=""/>
  <p:tag name="INPUTTYPE" val="0"/>
  <p:tag name="LATEXENGINEID" val="0"/>
  <p:tag name="TEMPFOLDER" val=".\.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2.5"/>
  <p:tag name="ORIGINALWIDTH" val="1742.25"/>
  <p:tag name="OUTPUTDPI" val="1200"/>
  <p:tag name="LATEXADDIN" val="\documentclass{article}&#10;\usepackage{mathrsfs,amssymb,amsmath}&#10;\usepackage{color}&#10;\pagestyle{empty}&#10;\begin{document}&#10;&#10;$$\frac{df(x)}{dx}=\int_{-\infty}^\infty j2\pi uF(u)e^{j2\pi ux}du$$&#10;&#10;\end{document}&#10;"/>
  <p:tag name="IGUANATEXSIZE" val="20"/>
  <p:tag name="IGUANATEXCURSOR" val="144"/>
  <p:tag name="TRANSPARENCY" val="True"/>
  <p:tag name="FILENAME" val=""/>
  <p:tag name="INPUTTYPE" val="0"/>
  <p:tag name="LATEXENGINEID" val="0"/>
  <p:tag name="TEMPFOLDER" val=".\.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327.5"/>
  <p:tag name="OUTPUTDPI" val="1200"/>
  <p:tag name="LATEXADDIN" val="\documentclass{article}&#10;\usepackage{mathrsfs,amssymb,amsmath}&#10;\usepackage{color}&#10;\pagestyle{empty}&#10;\begin{document}&#10;&#10;$$\mathfrak{F}\left[\frac{df(x)}{dx}\right]=(j2\pi u)F(u)$$&#10;&#10;\end{document}&#10;"/>
  <p:tag name="IGUANATEXSIZE" val="20"/>
  <p:tag name="IGUANATEXCURSOR" val="169"/>
  <p:tag name="TRANSPARENCY" val="True"/>
  <p:tag name="FILENAME" val=""/>
  <p:tag name="INPUTTYPE" val="0"/>
  <p:tag name="LATEXENGINEID" val="0"/>
  <p:tag name="TEMPFOLDER" val=".\.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2.5"/>
  <p:tag name="ORIGINALWIDTH" val="1974.75"/>
  <p:tag name="OUTPUTDPI" val="1200"/>
  <p:tag name="LATEXADDIN" val="\documentclass{article}&#10;\usepackage{mathrsfs,amssymb,amsmath}&#10;\usepackage{color}&#10;\pagestyle{empty}&#10;\begin{document}&#10;&#10;$$\frac{d^nf(x)}{dx^n}=\int_{-\infty}^\infty (j2\pi u)^nF(u)e^{j2\pi ux}du$$&#10;&#10;\end{document}&#10;"/>
  <p:tag name="IGUANATEXSIZE" val="20"/>
  <p:tag name="IGUANATEXCURSOR" val="173"/>
  <p:tag name="TRANSPARENCY" val="True"/>
  <p:tag name="FILENAME" val=""/>
  <p:tag name="INPUTTYPE" val="0"/>
  <p:tag name="LATEXENGINEID" val="0"/>
  <p:tag name="TEMPFOLDER" val=".\.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483.5"/>
  <p:tag name="OUTPUTDPI" val="1200"/>
  <p:tag name="LATEXADDIN" val="\documentclass{article}&#10;\usepackage{mathrsfs,amssymb,amsmath}&#10;\usepackage{color}&#10;\pagestyle{empty}&#10;\begin{document}&#10;&#10;$$\mathfrak{F}\left[\frac{d^nf(x)}{dx^n}\right]=(j2\pi u)^nF(u)$$&#10;&#10;\end{document}&#10;"/>
  <p:tag name="IGUANATEXSIZE" val="20"/>
  <p:tag name="IGUANATEXCURSOR" val="156"/>
  <p:tag name="TRANSPARENCY" val="True"/>
  <p:tag name="FILENAME" val=""/>
  <p:tag name="INPUTTYPE" val="0"/>
  <p:tag name="LATEXENGINEID" val="0"/>
  <p:tag name="TEMPFOLDER" val=".\.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.75"/>
  <p:tag name="ORIGINALWIDTH" val="3334.5"/>
  <p:tag name="OUTPUTDPI" val="1200"/>
  <p:tag name="LATEXADDIN" val="\documentclass{article}&#10;\usepackage{mathrsfs,amssymb,amsmath}&#10;\usepackage{color}&#10;\pagestyle{empty}&#10;\begin{document}&#10;&#10;$$\mathfrak{F}\left[\frac{\partial^2f(x,y)}{\partial x^2}+ \frac{\partial^2f(x,y)}{\partial y^2}\right]=(j2\pi u)^2F(u,v)+(j2\pi v)^2F(u,v)$$&#10;&#10;\end{document}&#10;"/>
  <p:tag name="IGUANATEXSIZE" val="20"/>
  <p:tag name="IGUANATEXCURSOR" val="250"/>
  <p:tag name="TRANSPARENCY" val="True"/>
  <p:tag name="FILENAME" val=""/>
  <p:tag name="INPUTTYPE" val="0"/>
  <p:tag name="LATEXENGINEID" val="0"/>
  <p:tag name="TEMPFOLDER" val=".\.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285.5"/>
  <p:tag name="OUTPUTDPI" val="1200"/>
  <p:tag name="LATEXADDIN" val="\documentclass{article}&#10;\usepackage{mathrsfs,amssymb,amsmath}&#10;\usepackage{color}&#10;\pagestyle{empty}&#10;\begin{document}&#10;&#10;$$=-4\pi^2(u^2+v^2)F(u,v)$$&#10;&#10;\end{document}&#10;"/>
  <p:tag name="IGUANATEXSIZE" val="20"/>
  <p:tag name="IGUANATEXCURSOR" val="135"/>
  <p:tag name="TRANSPARENCY" val="True"/>
  <p:tag name="FILENAME" val=""/>
  <p:tag name="INPUTTYPE" val="0"/>
  <p:tag name="LATEXENGINEID" val="0"/>
  <p:tag name="TEMPFOLDER" val=".\.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959"/>
  <p:tag name="OUTPUTDPI" val="1200"/>
  <p:tag name="LATEXADDIN" val="\documentclass{article}&#10;\usepackage{mathrsfs,amssymb,amsmath}&#10;\usepackage{color}&#10;\pagestyle{empty}&#10;\begin{document}&#10;&#10;$$\mathfrak{F}\left[\Delta f(x,y)\right]=-4\pi^2(u^2+v^2)F(u,v)$$&#10;&#10;\end{document}&#10;"/>
  <p:tag name="IGUANATEXSIZE" val="20"/>
  <p:tag name="IGUANATEXCURSOR" val="180"/>
  <p:tag name="TRANSPARENCY" val="True"/>
  <p:tag name="FILENAME" val=""/>
  <p:tag name="INPUTTYPE" val="0"/>
  <p:tag name="LATEXENGINEID" val="0"/>
  <p:tag name="TEMPFOLDER" val=".\.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338"/>
  <p:tag name="OUTPUTDPI" val="1200"/>
  <p:tag name="LATEXADDIN" val="\documentclass{article}&#10;\usepackage{mathrsfs,amssymb,amsmath}&#10;\usepackage{color}&#10;\pagestyle{empty}&#10;\begin{document}&#10;&#10;\color{red}$$H(u,v)=-4\pi^2(u^2+v^2)$$&#10;&#10;\end{document}&#10;"/>
  <p:tag name="IGUANATEXSIZE" val="20"/>
  <p:tag name="IGUANATEXCURSOR" val="128"/>
  <p:tag name="TRANSPARENCY" val="True"/>
  <p:tag name="FILENAME" val=""/>
  <p:tag name="INPUTTYPE" val="0"/>
  <p:tag name="LATEXENGINEID" val="0"/>
  <p:tag name="TEMPFOLDER" val=".\.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10.75"/>
  <p:tag name="OUTPUTDPI" val="1200"/>
  <p:tag name="LATEXADDIN" val="\documentclass{article}&#10;\usepackage{mathrsfs,amssymb,amsmath}&#10;\usepackage{color}&#10;\pagestyle{empty}&#10;\begin{document}&#10;&#10;$$f(x)=\int_{-\infty}^\infty F(u)e^{j2\pi ux}du$$&#10;&#10;\end{document}&#10;"/>
  <p:tag name="IGUANATEXSIZE" val="20"/>
  <p:tag name="IGUANATEXCURSOR" val="164"/>
  <p:tag name="TRANSPARENCY" val="True"/>
  <p:tag name="FILENAME" val=""/>
  <p:tag name="INPUTTYPE" val="0"/>
  <p:tag name="LATEXENGINEID" val="0"/>
  <p:tag name="TEMPFOLDER" val=".\.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.75"/>
  <p:tag name="ORIGINALWIDTH" val="3693"/>
  <p:tag name="OUTPUTDPI" val="1200"/>
  <p:tag name="LATEXADDIN" val="\documentclass{article}&#10;\usepackage{mathrsfs,amssymb,amsmath}&#10;\usepackage{color}&#10;\pagestyle{empty}&#10;\begin{document}&#10;&#10;$$\mathfrak{F}\left[\frac{\partial^2f(x,y)}{\partial x^2}+ \frac{\partial^2f(x,y)}{\partial y^2}\right]=(j2\pi u/M)^2F(u,v)+(j2\pi v/N)^2F(u,v)$$&#10;&#10;\end{document}&#10;"/>
  <p:tag name="IGUANATEXSIZE" val="20"/>
  <p:tag name="IGUANATEXCURSOR" val="254"/>
  <p:tag name="TRANSPARENCY" val="True"/>
  <p:tag name="FILENAME" val=""/>
  <p:tag name="INPUTTYPE" val="0"/>
  <p:tag name="LATEXENGINEID" val="0"/>
  <p:tag name="TEMPFOLDER" val=".\.\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3444</TotalTime>
  <Words>3508</Words>
  <Application>Microsoft Office PowerPoint</Application>
  <PresentationFormat>全屏显示(4:3)</PresentationFormat>
  <Paragraphs>559</Paragraphs>
  <Slides>81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Monotype Sorts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PBrush</vt:lpstr>
      <vt:lpstr>Bitmap Image</vt:lpstr>
      <vt:lpstr>公式</vt:lpstr>
      <vt:lpstr>PowerPoint 演示文稿</vt:lpstr>
      <vt:lpstr>本章重点</vt:lpstr>
      <vt:lpstr>傅里叶变换简介</vt:lpstr>
      <vt:lpstr>傅里叶变换简介</vt:lpstr>
      <vt:lpstr>傅里叶变换的意义 </vt:lpstr>
      <vt:lpstr>为什么要做图像变换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对周期函数进行分解-傅里叶级数</vt:lpstr>
      <vt:lpstr>非周期函数？</vt:lpstr>
      <vt:lpstr>非周期函数 = T-&gt;inf</vt:lpstr>
      <vt:lpstr>一维FT及其反变换</vt:lpstr>
      <vt:lpstr>一维DFT及其反变换</vt:lpstr>
      <vt:lpstr>傅里叶变换的作用 </vt:lpstr>
      <vt:lpstr>一维FT变换实例--高斯函数</vt:lpstr>
      <vt:lpstr>一维DFT实例</vt:lpstr>
      <vt:lpstr>PowerPoint 演示文稿</vt:lpstr>
      <vt:lpstr>二维离散傅里叶变换（DFT）</vt:lpstr>
      <vt:lpstr>二维离散傅里叶变换（DFT）</vt:lpstr>
      <vt:lpstr>二维傅里叶变换的性质</vt:lpstr>
      <vt:lpstr>二维傅里叶变换的性质</vt:lpstr>
      <vt:lpstr>二维傅里叶变换的性质</vt:lpstr>
      <vt:lpstr>二维傅里叶变换的性质</vt:lpstr>
      <vt:lpstr>二维傅里叶变换的性质</vt:lpstr>
      <vt:lpstr>二维傅里叶变换的性质</vt:lpstr>
      <vt:lpstr>二维傅里叶变换的性质</vt:lpstr>
      <vt:lpstr>傅里叶变换与图像中的强度对应</vt:lpstr>
      <vt:lpstr>傅里叶变换与图像中的强度对应</vt:lpstr>
      <vt:lpstr>傅里叶变换与图像中的强度对应</vt:lpstr>
      <vt:lpstr>傅里叶变换与图像中的强度对应</vt:lpstr>
      <vt:lpstr>傅里叶变换与图像中的强度对应</vt:lpstr>
      <vt:lpstr>频率域中滤波步骤</vt:lpstr>
      <vt:lpstr>频率域中滤波步骤</vt:lpstr>
      <vt:lpstr>一些基本的滤波器及其性质</vt:lpstr>
      <vt:lpstr>一些基本的滤波器及其性质</vt:lpstr>
      <vt:lpstr>一些基本的滤波器及其性质</vt:lpstr>
      <vt:lpstr>一些基本的滤波器及其性质</vt:lpstr>
      <vt:lpstr>一些基本的滤波器及其性质</vt:lpstr>
      <vt:lpstr>空间域滤波和频率域滤波之间的对应关系</vt:lpstr>
      <vt:lpstr>卷积定理</vt:lpstr>
      <vt:lpstr>空间域滤波和频率域滤波之间的对应关系</vt:lpstr>
      <vt:lpstr>空间域滤波和频率域滤波之间的对应关系</vt:lpstr>
      <vt:lpstr>基于高斯函数的滤波</vt:lpstr>
      <vt:lpstr>基于高斯函数的滤波</vt:lpstr>
      <vt:lpstr>基于高斯函数的滤波器</vt:lpstr>
      <vt:lpstr>基于高斯函数的滤波器</vt:lpstr>
      <vt:lpstr>简介</vt:lpstr>
      <vt:lpstr>理想低通滤波器</vt:lpstr>
      <vt:lpstr>PowerPoint 演示文稿</vt:lpstr>
      <vt:lpstr>图像的功率</vt:lpstr>
      <vt:lpstr>PowerPoint 演示文稿</vt:lpstr>
      <vt:lpstr>理想低通滤波--振铃现象</vt:lpstr>
      <vt:lpstr>理想低通滤波--振铃现象</vt:lpstr>
      <vt:lpstr>理想低通滤波--振铃现象</vt:lpstr>
      <vt:lpstr>巴特沃斯滤波器</vt:lpstr>
      <vt:lpstr>PowerPoint 演示文稿</vt:lpstr>
      <vt:lpstr>巴特沃斯滤波器</vt:lpstr>
      <vt:lpstr>高斯低通滤波器</vt:lpstr>
      <vt:lpstr>PowerPoint 演示文稿</vt:lpstr>
      <vt:lpstr>低通滤波器</vt:lpstr>
      <vt:lpstr>简单应用</vt:lpstr>
      <vt:lpstr>简单应用</vt:lpstr>
      <vt:lpstr>简单应用</vt:lpstr>
      <vt:lpstr>简介</vt:lpstr>
      <vt:lpstr>PowerPoint 演示文稿</vt:lpstr>
      <vt:lpstr>对应的空间域滤波核</vt:lpstr>
      <vt:lpstr>PowerPoint 演示文稿</vt:lpstr>
      <vt:lpstr>频率域的拉普拉斯算子</vt:lpstr>
      <vt:lpstr>频率域的拉普拉斯算子</vt:lpstr>
      <vt:lpstr>PowerPoint 演示文稿</vt:lpstr>
      <vt:lpstr>PowerPoint 演示文稿</vt:lpstr>
      <vt:lpstr>同态滤波器</vt:lpstr>
      <vt:lpstr>同态滤波器</vt:lpstr>
      <vt:lpstr>同态滤波器应用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ToughLife</dc:creator>
  <cp:lastModifiedBy>Li Liang</cp:lastModifiedBy>
  <cp:revision>116</cp:revision>
  <dcterms:created xsi:type="dcterms:W3CDTF">2017-09-24T17:46:32Z</dcterms:created>
  <dcterms:modified xsi:type="dcterms:W3CDTF">2021-11-22T00:56:50Z</dcterms:modified>
</cp:coreProperties>
</file>